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2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36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269480" cy="6858000"/>
          </a:xfrm>
          <a:prstGeom prst="rect">
            <a:avLst/>
          </a:prstGeom>
          <a:solidFill>
            <a:srgbClr val="0D3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502920"/>
            <a:ext cx="5943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E2CDA3"/>
                </a:solidFill>
              </a:rPr>
              <a:t>COASTAL &amp; INLAND WATERWAYS TOURISM INVESTMENT SUMMIT • 9–10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5852160" cy="3291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FFFFFF"/>
                </a:solidFill>
                <a:latin typeface="Aptos Display"/>
              </a:rPr>
              <a:t>NORTHERN CAPE</a:t>
            </a:r>
            <a:br/>
            <a:r>
              <a:t>DIAMOND COAST</a:t>
            </a:r>
          </a:p>
          <a:p>
            <a:pPr>
              <a:spcBef>
                <a:spcPts val="1200"/>
              </a:spcBef>
            </a:pPr>
            <a:r>
              <a:rPr sz="2200">
                <a:solidFill>
                  <a:srgbClr val="FFFFFF"/>
                </a:solidFill>
                <a:latin typeface="Aptos"/>
              </a:rPr>
              <a:t>From strategy to investment:</a:t>
            </a:r>
            <a:br/>
            <a:r>
              <a:t>unlocking coastal &amp; marine tourism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5257800"/>
            <a:ext cx="58521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FFFFFF"/>
                </a:solidFill>
              </a:rPr>
              <a:t>Presented by Mr. Andile Mlawu</a:t>
            </a:r>
            <a:br/>
            <a:r>
              <a:t>Northern Cape Department of Economic Development and Tourism</a:t>
            </a:r>
          </a:p>
        </p:txBody>
      </p:sp>
      <p:pic>
        <p:nvPicPr>
          <p:cNvPr id="9" name="DEDAT logo" descr="DEDAT-HD - 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980" y="9143"/>
            <a:ext cx="4350715" cy="13508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D303D"/>
                </a:solidFill>
                <a:latin typeface="Aptos Display"/>
              </a:rPr>
              <a:t>The story in one slide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96C"/>
                </a:solidFill>
                <a:latin typeface="Aptos"/>
              </a:rPr>
              <a:t>A strategic coastal opportunity moving from planning to investable delivery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828800"/>
            <a:ext cx="342900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1400" b="1">
                <a:solidFill>
                  <a:srgbClr val="0D303D"/>
                </a:solidFill>
              </a:rPr>
              <a:t>THE ASSET</a:t>
            </a:r>
          </a:p>
          <a:p>
            <a:r>
              <a:rPr sz="1150">
                <a:solidFill>
                  <a:srgbClr val="5C696C"/>
                </a:solidFill>
              </a:rPr>
              <a:t>A 100 km desert-meets-ocean coastline with four coastal settlements and distinctive natural, cultural and diamond-heritage assets.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1828800"/>
            <a:ext cx="73152" cy="320040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370832" y="1828800"/>
            <a:ext cx="342900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1400" b="1">
                <a:solidFill>
                  <a:srgbClr val="0D303D"/>
                </a:solidFill>
              </a:rPr>
              <a:t>THE CHALLENGE</a:t>
            </a:r>
          </a:p>
          <a:p>
            <a:r>
              <a:rPr sz="1150">
                <a:solidFill>
                  <a:srgbClr val="5C696C"/>
                </a:solidFill>
              </a:rPr>
              <a:t>The original product audit identified fragmented experiences, access and signage gaps, a thin SMME base, seasonality and visitor-management constraints.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70832" y="1828800"/>
            <a:ext cx="73152" cy="3200400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147304" y="1828800"/>
            <a:ext cx="342900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1400" b="1">
                <a:solidFill>
                  <a:srgbClr val="0D303D"/>
                </a:solidFill>
              </a:rPr>
              <a:t>THE INVESTMENT CASE</a:t>
            </a:r>
          </a:p>
          <a:p>
            <a:r>
              <a:rPr sz="1150">
                <a:solidFill>
                  <a:srgbClr val="5C696C"/>
                </a:solidFill>
              </a:rPr>
              <a:t>Move beyond accommodation-only tourism toward eco, heritage, adventure, events and digital products—designed for low-volume, high-value demand.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47304" y="1828800"/>
            <a:ext cx="73152" cy="3200400"/>
          </a:xfrm>
          <a:prstGeom prst="rect">
            <a:avLst/>
          </a:prstGeom>
          <a:solidFill>
            <a:srgbClr val="0D3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2</a:t>
            </a:r>
          </a:p>
        </p:txBody>
      </p:sp>
      <p:pic>
        <p:nvPicPr>
          <p:cNvPr id="15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7304" y="21944"/>
            <a:ext cx="4044696" cy="12033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D303D"/>
                </a:solidFill>
                <a:latin typeface="Aptos Display"/>
              </a:rPr>
              <a:t>Why the Diamond Coast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96C"/>
                </a:solidFill>
                <a:latin typeface="Aptos"/>
              </a:rPr>
              <a:t>The original strategy was rooted in economic diversification and community resilience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69164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EB7E43"/>
                </a:solidFill>
              </a:rPr>
              <a:t>STRATEGIC RATIONALE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965960"/>
            <a:ext cx="658368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262F33"/>
                </a:solidFill>
                <a:latin typeface="Aptos"/>
              </a:defRPr>
            </a:pPr>
            <a:r>
              <a:t>The Diamond Coast is predominantly owned and managed by mining companies, with local communities highly dependent on mining for employment and economic activity.</a:t>
            </a:r>
          </a:p>
          <a:p>
            <a:pPr>
              <a:spcAft>
                <a:spcPts val="1000"/>
              </a:spcAft>
              <a:defRPr sz="1600" b="0">
                <a:solidFill>
                  <a:srgbClr val="262F33"/>
                </a:solidFill>
                <a:latin typeface="Aptos"/>
              </a:defRPr>
            </a:pPr>
            <a:r>
              <a:t>As mining operations scale down, the area needs alternative economic drivers that can sustain communities and diversify the local economy.</a:t>
            </a:r>
          </a:p>
          <a:p>
            <a:pPr>
              <a:spcAft>
                <a:spcPts val="1000"/>
              </a:spcAft>
              <a:defRPr sz="1600" b="0">
                <a:solidFill>
                  <a:srgbClr val="262F33"/>
                </a:solidFill>
                <a:latin typeface="Aptos"/>
              </a:defRPr>
            </a:pPr>
            <a:r>
              <a:t>DEDaT identified coastal and marine tourism as a potential growth sector to stimulate economic activity and improve employment opportunities.</a:t>
            </a:r>
          </a:p>
          <a:p>
            <a:pPr>
              <a:spcAft>
                <a:spcPts val="1000"/>
              </a:spcAft>
              <a:defRPr sz="1600" b="0">
                <a:solidFill>
                  <a:srgbClr val="262F33"/>
                </a:solidFill>
                <a:latin typeface="Aptos"/>
              </a:defRPr>
            </a:pPr>
            <a:r>
              <a:t>The strategy therefore positions tourism as an economic-development intervention—not simply a destination-marketing exercise.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26679" y="1874519"/>
            <a:ext cx="36118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1400" b="1">
                <a:solidFill>
                  <a:srgbClr val="0D303D"/>
                </a:solidFill>
              </a:rPr>
              <a:t>CORE TRANSITION</a:t>
            </a:r>
          </a:p>
          <a:p>
            <a:r>
              <a:rPr sz="1150">
                <a:solidFill>
                  <a:srgbClr val="5C696C"/>
                </a:solidFill>
              </a:rPr>
              <a:t>From resource dependence → diversified coastal economy</a:t>
            </a:r>
          </a:p>
        </p:txBody>
      </p:sp>
      <p:sp>
        <p:nvSpPr>
          <p:cNvPr id="9" name="Rectangle 8"/>
          <p:cNvSpPr/>
          <p:nvPr/>
        </p:nvSpPr>
        <p:spPr>
          <a:xfrm>
            <a:off x="7726679" y="1874519"/>
            <a:ext cx="73152" cy="1234440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26679" y="3337560"/>
            <a:ext cx="36118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1400" b="1">
                <a:solidFill>
                  <a:srgbClr val="0D303D"/>
                </a:solidFill>
              </a:rPr>
              <a:t>DESIGN PRINCIPLE</a:t>
            </a:r>
          </a:p>
          <a:p>
            <a:r>
              <a:rPr sz="1150">
                <a:solidFill>
                  <a:srgbClr val="5C696C"/>
                </a:solidFill>
              </a:rPr>
              <a:t>Inclusive growth + SMME participation + heritage protection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26679" y="3337560"/>
            <a:ext cx="73152" cy="123444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726679" y="4800600"/>
            <a:ext cx="361188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1400" b="1" dirty="0">
                <a:solidFill>
                  <a:srgbClr val="0D303D"/>
                </a:solidFill>
              </a:rPr>
              <a:t>POLICY ANCHOR</a:t>
            </a:r>
          </a:p>
          <a:p>
            <a:pPr algn="ctr"/>
            <a:r>
              <a:rPr sz="1150" dirty="0">
                <a:solidFill>
                  <a:srgbClr val="5C696C"/>
                </a:solidFill>
              </a:rPr>
              <a:t> NTSS • Provincial tourism planning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26679" y="4800600"/>
            <a:ext cx="73152" cy="960120"/>
          </a:xfrm>
          <a:prstGeom prst="rect">
            <a:avLst/>
          </a:prstGeom>
          <a:solidFill>
            <a:srgbClr val="0D3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3</a:t>
            </a:r>
          </a:p>
        </p:txBody>
      </p:sp>
      <p:pic>
        <p:nvPicPr>
          <p:cNvPr id="17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6680" y="10972"/>
            <a:ext cx="4465320" cy="12143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D303D"/>
                </a:solidFill>
                <a:latin typeface="Aptos Display"/>
              </a:rPr>
              <a:t>From product audit to a costed strategy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96C"/>
                </a:solidFill>
                <a:latin typeface="Aptos"/>
              </a:rPr>
              <a:t>2016/17 laid the evidence base for a catalytic coastal programme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359152"/>
            <a:ext cx="10058400" cy="4572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" y="2148840"/>
            <a:ext cx="292608" cy="292608"/>
          </a:xfrm>
          <a:prstGeom prst="ellipse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48640" y="2610612"/>
            <a:ext cx="1508760" cy="1737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EB7E43"/>
                </a:solidFill>
              </a:rPr>
              <a:t>2016/17</a:t>
            </a:r>
          </a:p>
          <a:p>
            <a:r>
              <a:rPr sz="1200" b="1">
                <a:solidFill>
                  <a:srgbClr val="0D303D"/>
                </a:solidFill>
              </a:rPr>
              <a:t>Coastal tourism product audit</a:t>
            </a:r>
          </a:p>
          <a:p>
            <a:r>
              <a:rPr sz="950">
                <a:solidFill>
                  <a:srgbClr val="5C696C"/>
                </a:solidFill>
              </a:rPr>
              <a:t>Extensive audit undertaken in line with Operation Phakisa.</a:t>
            </a:r>
          </a:p>
        </p:txBody>
      </p:sp>
      <p:sp>
        <p:nvSpPr>
          <p:cNvPr id="9" name="Oval 8"/>
          <p:cNvSpPr/>
          <p:nvPr/>
        </p:nvSpPr>
        <p:spPr>
          <a:xfrm>
            <a:off x="3172968" y="2148840"/>
            <a:ext cx="292608" cy="292608"/>
          </a:xfrm>
          <a:prstGeom prst="ellipse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697480" y="3236976"/>
            <a:ext cx="1508760" cy="1737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 dirty="0">
                <a:solidFill>
                  <a:srgbClr val="EB7E43"/>
                </a:solidFill>
              </a:rPr>
              <a:t>Strategy</a:t>
            </a:r>
          </a:p>
          <a:p>
            <a:r>
              <a:rPr sz="1200" b="1" dirty="0">
                <a:solidFill>
                  <a:srgbClr val="0D303D"/>
                </a:solidFill>
              </a:rPr>
              <a:t>Catalytic pipeline</a:t>
            </a:r>
          </a:p>
          <a:p>
            <a:r>
              <a:rPr sz="950" dirty="0">
                <a:solidFill>
                  <a:srgbClr val="5C696C"/>
                </a:solidFill>
              </a:rPr>
              <a:t>Scope identified present and future catalytic initiatives across coastal towns.</a:t>
            </a:r>
          </a:p>
        </p:txBody>
      </p:sp>
      <p:sp>
        <p:nvSpPr>
          <p:cNvPr id="11" name="Oval 10"/>
          <p:cNvSpPr/>
          <p:nvPr/>
        </p:nvSpPr>
        <p:spPr>
          <a:xfrm>
            <a:off x="5504688" y="2148840"/>
            <a:ext cx="292608" cy="292608"/>
          </a:xfrm>
          <a:prstGeom prst="ellipse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74920" y="2651760"/>
            <a:ext cx="1508760" cy="1737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>
                <a:solidFill>
                  <a:srgbClr val="EB7E43"/>
                </a:solidFill>
              </a:rPr>
              <a:t>Consultation</a:t>
            </a:r>
          </a:p>
          <a:p>
            <a:r>
              <a:rPr sz="1200" b="1">
                <a:solidFill>
                  <a:srgbClr val="0D303D"/>
                </a:solidFill>
              </a:rPr>
              <a:t>Costed plan</a:t>
            </a:r>
          </a:p>
          <a:p>
            <a:r>
              <a:rPr sz="950">
                <a:solidFill>
                  <a:srgbClr val="5C696C"/>
                </a:solidFill>
              </a:rPr>
              <a:t>Stakeholder consultation produced a costed implementation plan.</a:t>
            </a:r>
          </a:p>
        </p:txBody>
      </p:sp>
      <p:sp>
        <p:nvSpPr>
          <p:cNvPr id="13" name="Oval 12"/>
          <p:cNvSpPr/>
          <p:nvPr/>
        </p:nvSpPr>
        <p:spPr>
          <a:xfrm>
            <a:off x="7836408" y="2148840"/>
            <a:ext cx="292608" cy="292608"/>
          </a:xfrm>
          <a:prstGeom prst="ellipse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406640" y="3224403"/>
            <a:ext cx="1508760" cy="1737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 dirty="0">
                <a:solidFill>
                  <a:srgbClr val="EB7E43"/>
                </a:solidFill>
              </a:rPr>
              <a:t>2018/19</a:t>
            </a:r>
          </a:p>
          <a:p>
            <a:r>
              <a:rPr sz="1200" b="1" dirty="0">
                <a:solidFill>
                  <a:srgbClr val="0D303D"/>
                </a:solidFill>
              </a:rPr>
              <a:t>NDT funding</a:t>
            </a:r>
          </a:p>
          <a:p>
            <a:r>
              <a:rPr sz="950" dirty="0">
                <a:solidFill>
                  <a:srgbClr val="5C696C"/>
                </a:solidFill>
              </a:rPr>
              <a:t>R4.6m committed for four projects from the strategy pipeline.</a:t>
            </a:r>
          </a:p>
        </p:txBody>
      </p:sp>
      <p:sp>
        <p:nvSpPr>
          <p:cNvPr id="15" name="Oval 14"/>
          <p:cNvSpPr/>
          <p:nvPr/>
        </p:nvSpPr>
        <p:spPr>
          <a:xfrm>
            <a:off x="9985248" y="2148840"/>
            <a:ext cx="292608" cy="292608"/>
          </a:xfrm>
          <a:prstGeom prst="ellipse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524139" y="2640006"/>
            <a:ext cx="4608954" cy="5770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 dirty="0">
                <a:solidFill>
                  <a:srgbClr val="EB7E43"/>
                </a:solidFill>
              </a:rPr>
              <a:t>2019/20</a:t>
            </a:r>
          </a:p>
          <a:p>
            <a:pPr algn="ctr"/>
            <a:r>
              <a:rPr sz="1200" b="1" dirty="0">
                <a:solidFill>
                  <a:srgbClr val="0D303D"/>
                </a:solidFill>
              </a:rPr>
              <a:t>Delivery</a:t>
            </a:r>
          </a:p>
          <a:p>
            <a:pPr algn="ctr"/>
            <a:r>
              <a:rPr lang="en-US" sz="950" dirty="0">
                <a:solidFill>
                  <a:srgbClr val="5C696C"/>
                </a:solidFill>
              </a:rPr>
              <a:t>Completed</a:t>
            </a:r>
            <a:r>
              <a:rPr sz="950" dirty="0">
                <a:solidFill>
                  <a:srgbClr val="5C696C"/>
                </a:solidFill>
              </a:rPr>
              <a:t> work on the four funded projects in consultation with Namakwa stakeholders.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4</a:t>
            </a:r>
          </a:p>
        </p:txBody>
      </p:sp>
      <p:pic>
        <p:nvPicPr>
          <p:cNvPr id="20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0" y="0"/>
            <a:ext cx="3688080" cy="12252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D303D"/>
                </a:solidFill>
                <a:latin typeface="Aptos Display"/>
              </a:rPr>
              <a:t>What was funded—and what it unlocked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96C"/>
                </a:solidFill>
                <a:latin typeface="Aptos"/>
              </a:rPr>
              <a:t>National support moved four priority concepts from strategy into implementation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33832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R1m</a:t>
            </a:r>
          </a:p>
          <a:p>
            <a:r>
              <a:rPr sz="1200" b="1">
                <a:solidFill>
                  <a:srgbClr val="157E89"/>
                </a:solidFill>
              </a:rPr>
              <a:t>Hondeklipbaai–Port Nolloth Master Plan</a:t>
            </a:r>
          </a:p>
          <a:p>
            <a:r>
              <a:rPr sz="1050">
                <a:solidFill>
                  <a:srgbClr val="5C696C"/>
                </a:solidFill>
              </a:rPr>
              <a:t>R1 million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73152" cy="123444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389120" y="1828800"/>
            <a:ext cx="33832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R1m</a:t>
            </a:r>
          </a:p>
          <a:p>
            <a:r>
              <a:rPr sz="1200" b="1">
                <a:solidFill>
                  <a:srgbClr val="157E89"/>
                </a:solidFill>
              </a:rPr>
              <a:t>Orange River Mouth Master Plan</a:t>
            </a:r>
          </a:p>
          <a:p>
            <a:r>
              <a:rPr sz="1050">
                <a:solidFill>
                  <a:srgbClr val="5C696C"/>
                </a:solidFill>
              </a:rPr>
              <a:t>R1 million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1828800"/>
            <a:ext cx="73152" cy="123444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138160" y="1828800"/>
            <a:ext cx="33832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R2m</a:t>
            </a:r>
          </a:p>
          <a:p>
            <a:r>
              <a:rPr sz="1200" b="1">
                <a:solidFill>
                  <a:srgbClr val="157E89"/>
                </a:solidFill>
              </a:rPr>
              <a:t>Hondeklipbaai &amp; McDougall’s Bay Campsites</a:t>
            </a:r>
          </a:p>
          <a:p>
            <a:r>
              <a:rPr sz="1050">
                <a:solidFill>
                  <a:srgbClr val="5C696C"/>
                </a:solidFill>
              </a:rPr>
              <a:t>Concept development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38160" y="1828800"/>
            <a:ext cx="73152" cy="1234440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514600" y="3703320"/>
            <a:ext cx="33832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R650k</a:t>
            </a:r>
          </a:p>
          <a:p>
            <a:r>
              <a:rPr sz="1200" b="1">
                <a:solidFill>
                  <a:srgbClr val="157E89"/>
                </a:solidFill>
              </a:rPr>
              <a:t>Northern Cape coastal aviation infrastructure</a:t>
            </a:r>
          </a:p>
          <a:p>
            <a:r>
              <a:rPr sz="1050">
                <a:solidFill>
                  <a:srgbClr val="5C696C"/>
                </a:solidFill>
              </a:rPr>
              <a:t>Feasibility study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3703320"/>
            <a:ext cx="73152" cy="1234440"/>
          </a:xfrm>
          <a:prstGeom prst="rect">
            <a:avLst/>
          </a:prstGeom>
          <a:solidFill>
            <a:srgbClr val="0D3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263640" y="3703320"/>
            <a:ext cx="33832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R1m</a:t>
            </a:r>
          </a:p>
          <a:p>
            <a:r>
              <a:rPr sz="1200" b="1">
                <a:solidFill>
                  <a:srgbClr val="157E89"/>
                </a:solidFill>
              </a:rPr>
              <a:t>Kleinzee Beach Precinct</a:t>
            </a:r>
          </a:p>
          <a:p>
            <a:r>
              <a:rPr sz="1050">
                <a:solidFill>
                  <a:srgbClr val="5C696C"/>
                </a:solidFill>
              </a:rPr>
              <a:t>Concept development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63640" y="3703320"/>
            <a:ext cx="73152" cy="1234440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" y="548640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EB7E43"/>
                </a:solidFill>
              </a:rPr>
              <a:t>FUNDING CONTEXT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59280" y="5303520"/>
            <a:ext cx="9692640" cy="559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0">
                <a:solidFill>
                  <a:srgbClr val="262F33"/>
                </a:solidFill>
                <a:latin typeface="Aptos"/>
              </a:defRPr>
            </a:pPr>
            <a:r>
              <a:rPr lang="en-US" dirty="0"/>
              <a:t>The National Department of Tourism committed R4.6 million </a:t>
            </a:r>
            <a:r>
              <a:rPr dirty="0"/>
              <a:t>in 2018/19 for four projects identified through the provincial strategy.</a:t>
            </a:r>
          </a:p>
          <a:p>
            <a:pPr>
              <a:spcAft>
                <a:spcPts val="1000"/>
              </a:spcAft>
              <a:defRPr sz="1100" b="0">
                <a:solidFill>
                  <a:srgbClr val="262F33"/>
                </a:solidFill>
                <a:latin typeface="Aptos"/>
              </a:defRPr>
            </a:pPr>
            <a:r>
              <a:rPr lang="en-US" dirty="0"/>
              <a:t>NDT appointed the </a:t>
            </a:r>
            <a:r>
              <a:rPr lang="en-US" dirty="0" err="1"/>
              <a:t>Coega</a:t>
            </a:r>
            <a:r>
              <a:rPr lang="en-US" dirty="0"/>
              <a:t> Development Agency</a:t>
            </a:r>
            <a:r>
              <a:rPr dirty="0"/>
              <a:t> to deliver the funded programme.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5</a:t>
            </a:r>
          </a:p>
        </p:txBody>
      </p:sp>
      <p:pic>
        <p:nvPicPr>
          <p:cNvPr id="21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1" y="0"/>
            <a:ext cx="4053840" cy="12088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D303D"/>
                </a:solidFill>
                <a:latin typeface="Aptos Display"/>
              </a:rPr>
              <a:t>The Diamond Coast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96C"/>
                </a:solidFill>
                <a:latin typeface="Aptos"/>
              </a:rPr>
              <a:t>A scarce destination asset with a deliberate low-volume, high-value proposition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251460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100 km</a:t>
            </a:r>
          </a:p>
          <a:p>
            <a:r>
              <a:rPr sz="1200" b="1">
                <a:solidFill>
                  <a:srgbClr val="157E89"/>
                </a:solidFill>
              </a:rPr>
              <a:t>pristine coastline</a:t>
            </a:r>
          </a:p>
          <a:p>
            <a:r>
              <a:rPr sz="1050">
                <a:solidFill>
                  <a:srgbClr val="5C696C"/>
                </a:solidFill>
              </a:rPr>
              <a:t>Desert meets Atlantic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73152" cy="214884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456432" y="1828800"/>
            <a:ext cx="251460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4</a:t>
            </a:r>
          </a:p>
          <a:p>
            <a:r>
              <a:rPr sz="1200" b="1">
                <a:solidFill>
                  <a:srgbClr val="157E89"/>
                </a:solidFill>
              </a:rPr>
              <a:t>coastal towns</a:t>
            </a:r>
          </a:p>
          <a:p>
            <a:r>
              <a:rPr sz="1050">
                <a:solidFill>
                  <a:srgbClr val="5C696C"/>
                </a:solidFill>
              </a:rPr>
              <a:t>Alexander Bay • Port Nolloth • Kleinzee • Hondeklip Bay</a:t>
            </a:r>
          </a:p>
        </p:txBody>
      </p:sp>
      <p:sp>
        <p:nvSpPr>
          <p:cNvPr id="9" name="Rectangle 8"/>
          <p:cNvSpPr/>
          <p:nvPr/>
        </p:nvSpPr>
        <p:spPr>
          <a:xfrm>
            <a:off x="3456432" y="1828800"/>
            <a:ext cx="73152" cy="2148840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272784" y="1828800"/>
            <a:ext cx="251460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UNESCO</a:t>
            </a:r>
          </a:p>
          <a:p>
            <a:r>
              <a:rPr sz="1200" b="1">
                <a:solidFill>
                  <a:srgbClr val="157E89"/>
                </a:solidFill>
              </a:rPr>
              <a:t>heritage context</a:t>
            </a:r>
          </a:p>
          <a:p>
            <a:r>
              <a:rPr sz="1050">
                <a:solidFill>
                  <a:srgbClr val="5C696C"/>
                </a:solidFill>
              </a:rPr>
              <a:t>Richtersveld World Heritage Site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72784" y="1828800"/>
            <a:ext cx="73152" cy="2148840"/>
          </a:xfrm>
          <a:prstGeom prst="rect">
            <a:avLst/>
          </a:prstGeom>
          <a:solidFill>
            <a:srgbClr val="0D3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089136" y="1828800"/>
            <a:ext cx="251460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6–8%</a:t>
            </a:r>
          </a:p>
          <a:p>
            <a:r>
              <a:rPr sz="1200" b="1">
                <a:solidFill>
                  <a:srgbClr val="157E89"/>
                </a:solidFill>
              </a:rPr>
              <a:t>demand tailwind</a:t>
            </a:r>
          </a:p>
          <a:p>
            <a:r>
              <a:rPr sz="1050">
                <a:solidFill>
                  <a:srgbClr val="5C696C"/>
                </a:solidFill>
              </a:rPr>
              <a:t>Source presentation cites growth in conscious/off-the-beaten-path travel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089136" y="1828800"/>
            <a:ext cx="73152" cy="214884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434340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EB7E43"/>
                </a:solidFill>
              </a:rPr>
              <a:t>DISTINCTIVE ASSETS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" y="4617720"/>
            <a:ext cx="1033272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0">
                <a:solidFill>
                  <a:srgbClr val="262F33"/>
                </a:solidFill>
                <a:latin typeface="Aptos"/>
              </a:defRPr>
            </a:pPr>
            <a:r>
              <a:t>Orange River mouth • shipwrecks • seal colonies • wild flowers • Nama culture • diamond/mining heritage.</a:t>
            </a:r>
          </a:p>
          <a:p>
            <a:pPr>
              <a:spcAft>
                <a:spcPts val="1000"/>
              </a:spcAft>
              <a:defRPr sz="1300" b="0">
                <a:solidFill>
                  <a:srgbClr val="262F33"/>
                </a:solidFill>
                <a:latin typeface="Aptos"/>
              </a:defRPr>
            </a:pPr>
            <a:r>
              <a:t>Cross-border positioning through the Oranjemund / Aussenkehr route and N7 corridor access.</a:t>
            </a:r>
          </a:p>
          <a:p>
            <a:pPr>
              <a:spcAft>
                <a:spcPts val="1000"/>
              </a:spcAft>
              <a:defRPr sz="1300" b="0">
                <a:solidFill>
                  <a:srgbClr val="262F33"/>
                </a:solidFill>
                <a:latin typeface="Aptos"/>
              </a:defRPr>
            </a:pPr>
            <a:r>
              <a:t>Strategic positioning: authentic, wild, conscious travel—not mass tourism.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6</a:t>
            </a:r>
          </a:p>
        </p:txBody>
      </p:sp>
      <p:pic>
        <p:nvPicPr>
          <p:cNvPr id="19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8851" y="39634"/>
            <a:ext cx="3943149" cy="13136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D303D"/>
                </a:solidFill>
                <a:latin typeface="Aptos Display"/>
              </a:rPr>
              <a:t>The core market gap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96C"/>
                </a:solidFill>
                <a:latin typeface="Aptos"/>
              </a:rPr>
              <a:t>The coast has assets—but too little conversion into experiences, overnight stays and local spend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373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EB7E43"/>
                </a:solidFill>
              </a:rPr>
              <a:t>OBSERVED GAP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057400"/>
            <a:ext cx="329184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68%</a:t>
            </a:r>
          </a:p>
          <a:p>
            <a:r>
              <a:rPr sz="1200" b="1">
                <a:solidFill>
                  <a:srgbClr val="157E89"/>
                </a:solidFill>
              </a:rPr>
              <a:t>1 • PRODUCT</a:t>
            </a:r>
          </a:p>
          <a:p>
            <a:r>
              <a:rPr sz="1050">
                <a:solidFill>
                  <a:srgbClr val="5C696C"/>
                </a:solidFill>
              </a:rPr>
              <a:t>Accommodation exists, but activities, operators and events are under-developed.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2057400"/>
            <a:ext cx="73152" cy="2560320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434840" y="2057400"/>
            <a:ext cx="329184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LOW</a:t>
            </a:r>
          </a:p>
          <a:p>
            <a:r>
              <a:rPr sz="1200" b="1">
                <a:solidFill>
                  <a:srgbClr val="157E89"/>
                </a:solidFill>
              </a:rPr>
              <a:t>2 • EXPERIENCE</a:t>
            </a:r>
          </a:p>
          <a:p>
            <a:r>
              <a:rPr sz="1050">
                <a:solidFill>
                  <a:srgbClr val="5C696C"/>
                </a:solidFill>
              </a:rPr>
              <a:t>Fragmented product, weak wayfinding and limited visitor-management infrastructure reduce dwell time.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34840" y="2057400"/>
            <a:ext cx="73152" cy="256032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183879" y="2057400"/>
            <a:ext cx="3291840" cy="25603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HIGH</a:t>
            </a:r>
          </a:p>
          <a:p>
            <a:r>
              <a:rPr sz="1200" b="1">
                <a:solidFill>
                  <a:srgbClr val="157E89"/>
                </a:solidFill>
              </a:rPr>
              <a:t>3 • CONVERSION</a:t>
            </a:r>
          </a:p>
          <a:p>
            <a:r>
              <a:rPr sz="1050">
                <a:solidFill>
                  <a:srgbClr val="5C696C"/>
                </a:solidFill>
              </a:rPr>
              <a:t>The opportunity is to turn pass-through traffic into planned itineraries, overnight stays and SMME transactions.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83879" y="2057400"/>
            <a:ext cx="73152" cy="2560320"/>
          </a:xfrm>
          <a:prstGeom prst="rect">
            <a:avLst/>
          </a:prstGeom>
          <a:solidFill>
            <a:srgbClr val="0D3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5074920"/>
            <a:ext cx="10241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 b="0">
                <a:solidFill>
                  <a:srgbClr val="262F33"/>
                </a:solidFill>
                <a:latin typeface="Aptos"/>
              </a:defRPr>
            </a:pPr>
            <a:r>
              <a:t>Strategic response: unify the brand, improve access and safety, build bookable experiences, activate events and create community-linked tourism businesses.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7</a:t>
            </a:r>
          </a:p>
        </p:txBody>
      </p:sp>
      <p:pic>
        <p:nvPicPr>
          <p:cNvPr id="17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457" y="-252"/>
            <a:ext cx="4211332" cy="128041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D303D"/>
                </a:solidFill>
                <a:latin typeface="Aptos Display"/>
              </a:rPr>
              <a:t>From projects to a coherent investment portfolio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96C"/>
                </a:solidFill>
                <a:latin typeface="Aptos"/>
              </a:rPr>
              <a:t>The reimagined pipeline groups interventions around the visitor journey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783080"/>
            <a:ext cx="50749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1400" b="1">
                <a:solidFill>
                  <a:srgbClr val="0D303D"/>
                </a:solidFill>
              </a:rPr>
              <a:t>ACCESS &amp; ROUTE</a:t>
            </a:r>
          </a:p>
          <a:p>
            <a:r>
              <a:rPr sz="1150">
                <a:solidFill>
                  <a:srgbClr val="5C696C"/>
                </a:solidFill>
              </a:rPr>
              <a:t>Boardwalks &amp; universal access</a:t>
            </a:r>
            <a:br/>
            <a:r>
              <a:t>Branding, signage &amp; gateways</a:t>
            </a:r>
            <a:br/>
            <a:r>
              <a:t>Coastal corridor route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783080"/>
            <a:ext cx="73152" cy="178308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50749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1400" b="1">
                <a:solidFill>
                  <a:srgbClr val="0D303D"/>
                </a:solidFill>
              </a:rPr>
              <a:t>COMMUNITY &amp; CULTURE</a:t>
            </a:r>
          </a:p>
          <a:p>
            <a:r>
              <a:rPr sz="1150">
                <a:solidFill>
                  <a:srgbClr val="5C696C"/>
                </a:solidFill>
              </a:rPr>
              <a:t>Nama heritage living museum</a:t>
            </a:r>
            <a:br/>
            <a:r>
              <a:t>Museum upgrades</a:t>
            </a:r>
            <a:br/>
            <a:r>
              <a:t>SMME incubation &amp; market access</a:t>
            </a:r>
          </a:p>
        </p:txBody>
      </p:sp>
      <p:sp>
        <p:nvSpPr>
          <p:cNvPr id="9" name="Rectangle 8"/>
          <p:cNvSpPr/>
          <p:nvPr/>
        </p:nvSpPr>
        <p:spPr>
          <a:xfrm>
            <a:off x="6172200" y="1783080"/>
            <a:ext cx="73152" cy="1783080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40080" y="3931920"/>
            <a:ext cx="50749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1400" b="1">
                <a:solidFill>
                  <a:srgbClr val="0D303D"/>
                </a:solidFill>
              </a:rPr>
              <a:t>MARKET &amp; ENABLERS</a:t>
            </a:r>
          </a:p>
          <a:p>
            <a:r>
              <a:rPr sz="1150">
                <a:solidFill>
                  <a:srgbClr val="5C696C"/>
                </a:solidFill>
              </a:rPr>
              <a:t>Events &amp; festivals strategy</a:t>
            </a:r>
            <a:br/>
            <a:r>
              <a:t>Digital/offline visitor app</a:t>
            </a:r>
            <a:br/>
            <a:r>
              <a:t>Print + digital visitor guide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3931920"/>
            <a:ext cx="73152" cy="1783080"/>
          </a:xfrm>
          <a:prstGeom prst="rect">
            <a:avLst/>
          </a:prstGeom>
          <a:solidFill>
            <a:srgbClr val="0D3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172200" y="3931920"/>
            <a:ext cx="5074920" cy="178308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1400" b="1">
                <a:solidFill>
                  <a:srgbClr val="0D303D"/>
                </a:solidFill>
              </a:rPr>
              <a:t>SAFETY &amp; STEWARDSHIP</a:t>
            </a:r>
          </a:p>
          <a:p>
            <a:r>
              <a:rPr sz="1150">
                <a:solidFill>
                  <a:srgbClr val="5C696C"/>
                </a:solidFill>
              </a:rPr>
              <a:t>Visitor management</a:t>
            </a:r>
            <a:br/>
            <a:r>
              <a:t>Emergency information</a:t>
            </a:r>
            <a:br/>
            <a:r>
              <a:t>Environmental &amp; cultural protection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72200" y="3931920"/>
            <a:ext cx="73152" cy="178308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608076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EB7E43"/>
                </a:solidFill>
              </a:rPr>
              <a:t>PORTFOLIO PRINCIPLE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1408" y="6071616"/>
            <a:ext cx="9326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 dirty="0">
                <a:solidFill>
                  <a:srgbClr val="0D303D"/>
                </a:solidFill>
              </a:rPr>
              <a:t>Public anchor investment should unlock private operators, mining SLP/CSI participation and community enterprise.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8</a:t>
            </a:r>
          </a:p>
        </p:txBody>
      </p:sp>
      <p:pic>
        <p:nvPicPr>
          <p:cNvPr id="19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8180" y="95290"/>
            <a:ext cx="3893820" cy="12671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0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 Display"/>
              </a:rPr>
              <a:t>Flagship opportunity: access without compromising the coast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FFFFFF"/>
                </a:solidFill>
                <a:latin typeface="Aptos"/>
              </a:rPr>
              <a:t>Boardwalks and universal access can protect sensitive landscapes while creating activity nodes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874519"/>
            <a:ext cx="324612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4 sites</a:t>
            </a:r>
          </a:p>
          <a:p>
            <a:r>
              <a:rPr sz="1200" b="1">
                <a:solidFill>
                  <a:srgbClr val="157E89"/>
                </a:solidFill>
              </a:rPr>
              <a:t>THE CONCEPT</a:t>
            </a:r>
          </a:p>
          <a:p>
            <a:r>
              <a:rPr sz="1050">
                <a:solidFill>
                  <a:srgbClr val="5C696C"/>
                </a:solidFill>
              </a:rPr>
              <a:t>Eco-boardwalks, bird hides, ramps and viewing decks across priority sites.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874519"/>
            <a:ext cx="73152" cy="301752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480560" y="1874519"/>
            <a:ext cx="324612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R19.1m</a:t>
            </a:r>
          </a:p>
          <a:p>
            <a:r>
              <a:rPr sz="1200" b="1">
                <a:solidFill>
                  <a:srgbClr val="157E89"/>
                </a:solidFill>
              </a:rPr>
              <a:t>THE VALUE</a:t>
            </a:r>
          </a:p>
          <a:p>
            <a:r>
              <a:rPr sz="1050">
                <a:solidFill>
                  <a:srgbClr val="5C696C"/>
                </a:solidFill>
              </a:rPr>
              <a:t>Protect dunes, channel visitor movement, improve access for all and create locations for guides, food, craft and equipment hire.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80560" y="1874519"/>
            <a:ext cx="73152" cy="3017520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75320" y="1874519"/>
            <a:ext cx="324612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CO-FUND</a:t>
            </a:r>
          </a:p>
          <a:p>
            <a:r>
              <a:rPr sz="1200" b="1">
                <a:solidFill>
                  <a:srgbClr val="157E89"/>
                </a:solidFill>
              </a:rPr>
              <a:t>THE FUNDING MODEL</a:t>
            </a:r>
          </a:p>
          <a:p>
            <a:r>
              <a:rPr sz="1050">
                <a:solidFill>
                  <a:srgbClr val="5C696C"/>
                </a:solidFill>
              </a:rPr>
              <a:t>Government CAPEX as anchor, with mining houses and private sector participation.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75320" y="1874519"/>
            <a:ext cx="73152" cy="3017520"/>
          </a:xfrm>
          <a:prstGeom prst="rect">
            <a:avLst/>
          </a:prstGeom>
          <a:solidFill>
            <a:srgbClr val="E2CD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525780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E2CDA3"/>
                </a:solidFill>
              </a:rPr>
              <a:t>PRIORITY SITES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55321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0">
                <a:solidFill>
                  <a:srgbClr val="FFFFFF"/>
                </a:solidFill>
                <a:latin typeface="Aptos"/>
              </a:defRPr>
            </a:pPr>
            <a:r>
              <a:t>McDougall’s Bay • Port Nolloth • Hondeklip Bay • Orange River Mouth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9</a:t>
            </a:r>
          </a:p>
        </p:txBody>
      </p:sp>
      <p:pic>
        <p:nvPicPr>
          <p:cNvPr id="18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0" y="5285232"/>
            <a:ext cx="3916679" cy="11704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D303D"/>
                </a:solidFill>
                <a:latin typeface="Aptos Display"/>
              </a:rPr>
              <a:t>SMMEs are the delivery mechanism for inclusive growth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96C"/>
                </a:solidFill>
                <a:latin typeface="Aptos"/>
              </a:rPr>
              <a:t>The strategy links infrastructure to local enterprise, skills and market access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251460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01</a:t>
            </a:r>
          </a:p>
          <a:p>
            <a:r>
              <a:rPr sz="1200" b="1">
                <a:solidFill>
                  <a:srgbClr val="157E89"/>
                </a:solidFill>
              </a:rPr>
              <a:t>INCUBATE</a:t>
            </a:r>
          </a:p>
          <a:p>
            <a:r>
              <a:rPr sz="1050">
                <a:solidFill>
                  <a:srgbClr val="5C696C"/>
                </a:solidFill>
              </a:rPr>
              <a:t>Business support</a:t>
            </a:r>
            <a:br/>
            <a:r>
              <a:t>Product quality</a:t>
            </a:r>
            <a:br/>
            <a:r>
              <a:t>Mentorship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73152" cy="301752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456432" y="1828800"/>
            <a:ext cx="251460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02</a:t>
            </a:r>
          </a:p>
          <a:p>
            <a:r>
              <a:rPr sz="1200" b="1">
                <a:solidFill>
                  <a:srgbClr val="157E89"/>
                </a:solidFill>
              </a:rPr>
              <a:t>CONNECT</a:t>
            </a:r>
          </a:p>
          <a:p>
            <a:r>
              <a:rPr sz="1050">
                <a:solidFill>
                  <a:srgbClr val="5C696C"/>
                </a:solidFill>
              </a:rPr>
              <a:t>Mining SLP/CSI</a:t>
            </a:r>
            <a:br/>
            <a:r>
              <a:t>Tour operators</a:t>
            </a:r>
            <a:br/>
            <a:r>
              <a:t>Accommodation &amp; guides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456432" y="1828800"/>
            <a:ext cx="73152" cy="3017520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272784" y="1828800"/>
            <a:ext cx="251460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03</a:t>
            </a:r>
          </a:p>
          <a:p>
            <a:r>
              <a:rPr sz="1200" b="1">
                <a:solidFill>
                  <a:srgbClr val="157E89"/>
                </a:solidFill>
              </a:rPr>
              <a:t>ACTIVATE</a:t>
            </a:r>
          </a:p>
          <a:p>
            <a:r>
              <a:rPr sz="1050">
                <a:solidFill>
                  <a:srgbClr val="5C696C"/>
                </a:solidFill>
              </a:rPr>
              <a:t>Craft + food</a:t>
            </a:r>
            <a:br/>
            <a:r>
              <a:t>Cultural experiences</a:t>
            </a:r>
            <a:br/>
            <a:r>
              <a:t>Homestays + activities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72784" y="1828800"/>
            <a:ext cx="73152" cy="3017520"/>
          </a:xfrm>
          <a:prstGeom prst="rect">
            <a:avLst/>
          </a:prstGeom>
          <a:solidFill>
            <a:srgbClr val="0D3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089136" y="1828800"/>
            <a:ext cx="251460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04</a:t>
            </a:r>
          </a:p>
          <a:p>
            <a:r>
              <a:rPr sz="1200" b="1">
                <a:solidFill>
                  <a:srgbClr val="157E89"/>
                </a:solidFill>
              </a:rPr>
              <a:t>SUSTAIN</a:t>
            </a:r>
          </a:p>
          <a:p>
            <a:r>
              <a:rPr sz="1050">
                <a:solidFill>
                  <a:srgbClr val="5C696C"/>
                </a:solidFill>
              </a:rPr>
              <a:t>Community ownership</a:t>
            </a:r>
            <a:br/>
            <a:r>
              <a:t>Heritage preservation</a:t>
            </a:r>
            <a:br/>
            <a:r>
              <a:t>Repeat visitor spend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089136" y="1828800"/>
            <a:ext cx="73152" cy="301752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5257800"/>
            <a:ext cx="10332720" cy="797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250" b="0">
                <a:solidFill>
                  <a:srgbClr val="262F33"/>
                </a:solidFill>
                <a:latin typeface="Aptos"/>
              </a:defRPr>
            </a:pPr>
            <a:r>
              <a:rPr dirty="0"/>
              <a:t>The</a:t>
            </a:r>
            <a:r>
              <a:rPr lang="en-US" dirty="0"/>
              <a:t> </a:t>
            </a:r>
            <a:r>
              <a:rPr dirty="0"/>
              <a:t>Nama Living Museum </a:t>
            </a:r>
            <a:r>
              <a:rPr lang="en-US" dirty="0"/>
              <a:t>is</a:t>
            </a:r>
            <a:r>
              <a:rPr dirty="0"/>
              <a:t> a potential anchor for cultural preservation, youth employment</a:t>
            </a:r>
            <a:r>
              <a:rPr lang="en-US" dirty="0"/>
              <a:t>,</a:t>
            </a:r>
            <a:r>
              <a:rPr dirty="0"/>
              <a:t> and visitor spend.</a:t>
            </a:r>
          </a:p>
          <a:p>
            <a:pPr>
              <a:spcAft>
                <a:spcPts val="1000"/>
              </a:spcAft>
              <a:defRPr sz="1250" b="0">
                <a:solidFill>
                  <a:srgbClr val="262F33"/>
                </a:solidFill>
                <a:latin typeface="Aptos"/>
              </a:defRPr>
            </a:pPr>
            <a:r>
              <a:rPr dirty="0"/>
              <a:t>The investment proposition should measure success not only through infrastructure delivery, but through operating businesses and local value capture.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10</a:t>
            </a:r>
          </a:p>
        </p:txBody>
      </p:sp>
      <p:pic>
        <p:nvPicPr>
          <p:cNvPr id="18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9266" y="0"/>
            <a:ext cx="3172734" cy="12527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0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Aptos Display"/>
              </a:rPr>
              <a:t>Digital access for the last mile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FFFFFF"/>
                </a:solidFill>
                <a:latin typeface="Aptos"/>
              </a:rPr>
              <a:t>An offline-first visitor layer can connect remote coastal products into one journey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828800"/>
            <a:ext cx="324612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GPS</a:t>
            </a:r>
          </a:p>
          <a:p>
            <a:r>
              <a:rPr sz="1200" b="1">
                <a:solidFill>
                  <a:srgbClr val="157E89"/>
                </a:solidFill>
              </a:rPr>
              <a:t>DISCOVER</a:t>
            </a:r>
          </a:p>
          <a:p>
            <a:r>
              <a:rPr sz="1050">
                <a:solidFill>
                  <a:srgbClr val="5C696C"/>
                </a:solidFill>
              </a:rPr>
              <a:t>Attractions • itineraries • events</a:t>
            </a:r>
            <a:br/>
            <a:r>
              <a:t>Offline maps • flower hotline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828800"/>
            <a:ext cx="73152" cy="324612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480560" y="1828800"/>
            <a:ext cx="324612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BOOK</a:t>
            </a:r>
          </a:p>
          <a:p>
            <a:r>
              <a:rPr sz="1200" b="1">
                <a:solidFill>
                  <a:srgbClr val="157E89"/>
                </a:solidFill>
              </a:rPr>
              <a:t>CONVERT</a:t>
            </a:r>
          </a:p>
          <a:p>
            <a:r>
              <a:rPr sz="1050">
                <a:solidFill>
                  <a:srgbClr val="5C696C"/>
                </a:solidFill>
              </a:rPr>
              <a:t>Accommodation links • booking</a:t>
            </a:r>
            <a:br/>
            <a:r>
              <a:t>Community guides • SMME offers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4480560" y="1828800"/>
            <a:ext cx="73152" cy="3246120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275320" y="1828800"/>
            <a:ext cx="324612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SAFE</a:t>
            </a:r>
          </a:p>
          <a:p>
            <a:r>
              <a:rPr sz="1200" b="1">
                <a:solidFill>
                  <a:srgbClr val="157E89"/>
                </a:solidFill>
              </a:rPr>
              <a:t>PROTECT</a:t>
            </a:r>
          </a:p>
          <a:p>
            <a:r>
              <a:rPr sz="1050">
                <a:solidFill>
                  <a:srgbClr val="5C696C"/>
                </a:solidFill>
              </a:rPr>
              <a:t>Emergency information</a:t>
            </a:r>
            <a:br/>
            <a:r>
              <a:t>Weather • tides • responsible travel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75320" y="1828800"/>
            <a:ext cx="73152" cy="3246120"/>
          </a:xfrm>
          <a:prstGeom prst="rect">
            <a:avLst/>
          </a:prstGeom>
          <a:solidFill>
            <a:srgbClr val="E2CD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5394960"/>
            <a:ext cx="10241280" cy="589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200" b="0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A</a:t>
            </a:r>
            <a:r>
              <a:rPr dirty="0"/>
              <a:t>n offline-capable app and a print + digital visitor guide because connectivity can be patchy in remote coastal areas.</a:t>
            </a:r>
          </a:p>
          <a:p>
            <a:pPr>
              <a:spcAft>
                <a:spcPts val="1000"/>
              </a:spcAft>
              <a:defRPr sz="1200" b="0">
                <a:solidFill>
                  <a:srgbClr val="FFFFFF"/>
                </a:solidFill>
                <a:latin typeface="Aptos"/>
              </a:defRPr>
            </a:pPr>
            <a:r>
              <a:rPr dirty="0"/>
              <a:t>The cited app budget in the source presentation is R0.7m.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11</a:t>
            </a:r>
          </a:p>
        </p:txBody>
      </p:sp>
      <p:pic>
        <p:nvPicPr>
          <p:cNvPr id="17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206" y="10972"/>
            <a:ext cx="4645794" cy="1475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D303D"/>
                </a:solidFill>
                <a:latin typeface="Aptos Display"/>
              </a:rPr>
              <a:t>A partnership model that de-risks delivery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96C"/>
                </a:solidFill>
                <a:latin typeface="Aptos"/>
              </a:rPr>
              <a:t>Public investment creates the platform; partners bring capital, capability and market access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256032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01</a:t>
            </a:r>
          </a:p>
          <a:p>
            <a:r>
              <a:rPr sz="1200" b="1">
                <a:solidFill>
                  <a:srgbClr val="157E89"/>
                </a:solidFill>
              </a:rPr>
              <a:t>GOVERNMENT</a:t>
            </a:r>
          </a:p>
          <a:p>
            <a:r>
              <a:rPr sz="1050">
                <a:solidFill>
                  <a:srgbClr val="5C696C"/>
                </a:solidFill>
              </a:rPr>
              <a:t>Anchor CAPEX</a:t>
            </a:r>
            <a:br/>
            <a:r>
              <a:t>Land / facilitation</a:t>
            </a:r>
            <a:br/>
            <a:r>
              <a:t>Maintenance framework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73152" cy="310896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401568" y="1828800"/>
            <a:ext cx="256032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02</a:t>
            </a:r>
          </a:p>
          <a:p>
            <a:r>
              <a:rPr sz="1200" b="1">
                <a:solidFill>
                  <a:srgbClr val="157E89"/>
                </a:solidFill>
              </a:rPr>
              <a:t>MINING</a:t>
            </a:r>
          </a:p>
          <a:p>
            <a:r>
              <a:rPr sz="1050">
                <a:solidFill>
                  <a:srgbClr val="5C696C"/>
                </a:solidFill>
              </a:rPr>
              <a:t>SLP / CSI</a:t>
            </a:r>
            <a:br/>
            <a:r>
              <a:t>Community investment</a:t>
            </a:r>
            <a:br/>
            <a:r>
              <a:t>Local procurement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3401568" y="1828800"/>
            <a:ext cx="73152" cy="3108960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163056" y="1828800"/>
            <a:ext cx="256032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03</a:t>
            </a:r>
          </a:p>
          <a:p>
            <a:r>
              <a:rPr sz="1200" b="1">
                <a:solidFill>
                  <a:srgbClr val="157E89"/>
                </a:solidFill>
              </a:rPr>
              <a:t>PRIVATE SECTOR</a:t>
            </a:r>
          </a:p>
          <a:p>
            <a:r>
              <a:rPr sz="1050">
                <a:solidFill>
                  <a:srgbClr val="5C696C"/>
                </a:solidFill>
              </a:rPr>
              <a:t>Operators</a:t>
            </a:r>
            <a:br/>
            <a:r>
              <a:t>Technology</a:t>
            </a:r>
            <a:br/>
            <a:r>
              <a:t>Experience development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63056" y="1828800"/>
            <a:ext cx="73152" cy="3108960"/>
          </a:xfrm>
          <a:prstGeom prst="rect">
            <a:avLst/>
          </a:prstGeom>
          <a:solidFill>
            <a:srgbClr val="0D3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924544" y="1828800"/>
            <a:ext cx="2560320" cy="310896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2500" b="1">
                <a:solidFill>
                  <a:srgbClr val="0D303D"/>
                </a:solidFill>
              </a:rPr>
              <a:t>04</a:t>
            </a:r>
          </a:p>
          <a:p>
            <a:r>
              <a:rPr sz="1200" b="1">
                <a:solidFill>
                  <a:srgbClr val="157E89"/>
                </a:solidFill>
              </a:rPr>
              <a:t>COMMUNITY</a:t>
            </a:r>
          </a:p>
          <a:p>
            <a:r>
              <a:rPr sz="1050">
                <a:solidFill>
                  <a:srgbClr val="5C696C"/>
                </a:solidFill>
              </a:rPr>
              <a:t>SMMEs</a:t>
            </a:r>
            <a:br/>
            <a:r>
              <a:t>Cultural assets</a:t>
            </a:r>
            <a:br/>
            <a:r>
              <a:t>Local employment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924544" y="1828800"/>
            <a:ext cx="73152" cy="310896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" y="525780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 dirty="0">
                <a:solidFill>
                  <a:srgbClr val="EB7E43"/>
                </a:solidFill>
              </a:rPr>
              <a:t>GOVERNANCE PRINCIPLE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60270" y="5193792"/>
            <a:ext cx="894969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300" b="0">
                <a:solidFill>
                  <a:srgbClr val="262F33"/>
                </a:solidFill>
                <a:latin typeface="Aptos"/>
              </a:defRPr>
            </a:pPr>
            <a:r>
              <a:rPr dirty="0"/>
              <a:t>District-led coordination is proposed as the single-entry approach to avoid duplication, align stakeholders</a:t>
            </a:r>
            <a:r>
              <a:rPr lang="en-US" dirty="0"/>
              <a:t>,</a:t>
            </a:r>
            <a:r>
              <a:rPr dirty="0"/>
              <a:t> and track milestones through structured investor engagement.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12</a:t>
            </a:r>
          </a:p>
        </p:txBody>
      </p:sp>
      <p:pic>
        <p:nvPicPr>
          <p:cNvPr id="19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7696" y="0"/>
            <a:ext cx="3194304" cy="13130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393192"/>
            <a:ext cx="502920" cy="54864"/>
          </a:xfrm>
          <a:prstGeom prst="rect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509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D303D"/>
                </a:solidFill>
                <a:latin typeface="Aptos Display"/>
              </a:rPr>
              <a:t>2026: shift the conversation from plans to deals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25296"/>
            <a:ext cx="9875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50">
                <a:solidFill>
                  <a:srgbClr val="5C696C"/>
                </a:solidFill>
                <a:latin typeface="Aptos"/>
              </a:rPr>
              <a:t>The Summit is an opportunity to reconnect the strategy to implementation, investment and partnerships</a:t>
            </a:r>
          </a:p>
        </p:txBody>
      </p:sp>
      <p:sp>
        <p:nvSpPr>
          <p:cNvPr id="6" name="Oval 5"/>
          <p:cNvSpPr/>
          <p:nvPr/>
        </p:nvSpPr>
        <p:spPr>
          <a:xfrm>
            <a:off x="685800" y="1737360"/>
            <a:ext cx="502920" cy="502920"/>
          </a:xfrm>
          <a:prstGeom prst="ellipse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719072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0D303D"/>
                </a:solidFill>
              </a:rPr>
              <a:t>PACKAGE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1719072"/>
            <a:ext cx="79552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5C696C"/>
                </a:solidFill>
              </a:rPr>
              <a:t>Turn priority projects into concise investment propositions.</a:t>
            </a:r>
          </a:p>
        </p:txBody>
      </p:sp>
      <p:sp>
        <p:nvSpPr>
          <p:cNvPr id="9" name="Oval 8"/>
          <p:cNvSpPr/>
          <p:nvPr/>
        </p:nvSpPr>
        <p:spPr>
          <a:xfrm>
            <a:off x="685800" y="2834639"/>
            <a:ext cx="502920" cy="502920"/>
          </a:xfrm>
          <a:prstGeom prst="ellipse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2816351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0D303D"/>
                </a:solidFill>
              </a:rPr>
              <a:t>PRIORITISE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2816351"/>
            <a:ext cx="79552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5C696C"/>
                </a:solidFill>
              </a:rPr>
              <a:t>Focus on projects with clear economic, social and environmental value.</a:t>
            </a:r>
          </a:p>
        </p:txBody>
      </p:sp>
      <p:sp>
        <p:nvSpPr>
          <p:cNvPr id="12" name="Oval 11"/>
          <p:cNvSpPr/>
          <p:nvPr/>
        </p:nvSpPr>
        <p:spPr>
          <a:xfrm>
            <a:off x="685800" y="3931920"/>
            <a:ext cx="502920" cy="502920"/>
          </a:xfrm>
          <a:prstGeom prst="ellipse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3913632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0D303D"/>
                </a:solidFill>
              </a:rPr>
              <a:t>PARTNER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6080" y="3913632"/>
            <a:ext cx="79552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5C696C"/>
                </a:solidFill>
              </a:rPr>
              <a:t>Match government, mining, private sector and community contributions.</a:t>
            </a:r>
          </a:p>
        </p:txBody>
      </p:sp>
      <p:sp>
        <p:nvSpPr>
          <p:cNvPr id="15" name="Oval 14"/>
          <p:cNvSpPr/>
          <p:nvPr/>
        </p:nvSpPr>
        <p:spPr>
          <a:xfrm>
            <a:off x="685800" y="5029200"/>
            <a:ext cx="502920" cy="502920"/>
          </a:xfrm>
          <a:prstGeom prst="ellipse">
            <a:avLst/>
          </a:prstGeom>
          <a:solidFill>
            <a:srgbClr val="EB7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5010912"/>
            <a:ext cx="1828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0D303D"/>
                </a:solidFill>
              </a:rPr>
              <a:t>DELIVER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26080" y="5010912"/>
            <a:ext cx="79552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5C696C"/>
                </a:solidFill>
              </a:rPr>
              <a:t>Move from concept → site → funding → implementation → operating product.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463040" y="5623560"/>
            <a:ext cx="914400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7E0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01168" tIns="128016" rIns="137160" rtlCol="0" anchor="ctr"/>
          <a:lstStyle/>
          <a:p>
            <a:pPr algn="ctr"/>
            <a:r>
              <a:rPr sz="1400" b="1" dirty="0">
                <a:solidFill>
                  <a:srgbClr val="0D303D"/>
                </a:solidFill>
              </a:rPr>
              <a:t>SUMMIT OUTCOME</a:t>
            </a:r>
          </a:p>
          <a:p>
            <a:r>
              <a:rPr sz="1150">
                <a:solidFill>
                  <a:srgbClr val="5C696C"/>
                </a:solidFill>
              </a:rPr>
              <a:t>• </a:t>
            </a:r>
            <a:r>
              <a:rPr sz="1150" dirty="0">
                <a:solidFill>
                  <a:srgbClr val="5C696C"/>
                </a:solidFill>
              </a:rPr>
              <a:t>Deal-room engagements • Partnership / MoU pathway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463040" y="5623560"/>
            <a:ext cx="73152" cy="502920"/>
          </a:xfrm>
          <a:prstGeom prst="rect">
            <a:avLst/>
          </a:prstGeom>
          <a:solidFill>
            <a:srgbClr val="157E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1064240" cy="10972"/>
          </a:xfrm>
          <a:prstGeom prst="rect">
            <a:avLst/>
          </a:prstGeom>
          <a:solidFill>
            <a:srgbClr val="AAB4B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66928" y="6565392"/>
            <a:ext cx="9144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828C8C"/>
                </a:solidFill>
              </a:rPr>
              <a:t>Northern Cape Coastal &amp; Marine Tourism • Investment Positioning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09960" y="6537960"/>
            <a:ext cx="4114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1">
                <a:solidFill>
                  <a:srgbClr val="828C8C"/>
                </a:solidFill>
              </a:rPr>
              <a:t>13</a:t>
            </a:r>
          </a:p>
        </p:txBody>
      </p:sp>
      <p:pic>
        <p:nvPicPr>
          <p:cNvPr id="23" name="DEDAT logo" descr="DEDAT-HD - 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8190" y="45721"/>
            <a:ext cx="3813810" cy="123443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df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3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789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FFFFFF"/>
                </a:solidFill>
                <a:latin typeface="Aptos Display"/>
              </a:rPr>
              <a:t>LET’S UNLOCK THE DIAMOND COAST</a:t>
            </a:r>
          </a:p>
          <a:p>
            <a:pPr>
              <a:spcBef>
                <a:spcPts val="1200"/>
              </a:spcBef>
            </a:pPr>
            <a:r>
              <a:rPr sz="2200">
                <a:solidFill>
                  <a:srgbClr val="FFFFFF"/>
                </a:solidFill>
              </a:rPr>
              <a:t>Where the desert meets the ocean.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3886200"/>
            <a:ext cx="62179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FFFFFF"/>
                </a:solidFill>
              </a:rPr>
              <a:t>Mr. Andile Mlawu</a:t>
            </a:r>
            <a:br/>
            <a:r>
              <a:t>Coastal Tourism Investment Facilitation</a:t>
            </a:r>
          </a:p>
          <a:p>
            <a:r>
              <a:rPr sz="1150">
                <a:solidFill>
                  <a:srgbClr val="FFFFFF"/>
                </a:solidFill>
              </a:rPr>
              <a:t>Northern Cape Department of Economic Development and Tourism</a:t>
            </a:r>
          </a:p>
        </p:txBody>
      </p:sp>
      <p:pic>
        <p:nvPicPr>
          <p:cNvPr id="8" name="DEDAT logo" descr="DEDAT-HD - p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5623560"/>
            <a:ext cx="4145280" cy="12344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1356</Words>
  <Application>Microsoft Office PowerPoint</Application>
  <PresentationFormat>Widescreen</PresentationFormat>
  <Paragraphs>207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Andile Mlawu</dc:creator>
  <cp:keywords/>
  <dc:description>generated using python-pptx</dc:description>
  <cp:lastModifiedBy>Andile Mlawu</cp:lastModifiedBy>
  <cp:revision>2</cp:revision>
  <dcterms:created xsi:type="dcterms:W3CDTF">2013-01-27T09:14:16Z</dcterms:created>
  <dcterms:modified xsi:type="dcterms:W3CDTF">2026-09-09T14:09:25Z</dcterms:modified>
  <cp:category/>
</cp:coreProperties>
</file>