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media/image33.jpg" ContentType="image/jpg"/>
  <Override PartName="/ppt/media/image35.jpg" ContentType="image/jpg"/>
  <Override PartName="/ppt/media/image37.jpg" ContentType="image/jpg"/>
  <Override PartName="/ppt/media/image38.jpg" ContentType="image/jpg"/>
  <Override PartName="/ppt/media/image39.jpg" ContentType="image/jpg"/>
  <Override PartName="/ppt/media/image40.jpg" ContentType="image/jpg"/>
  <Override PartName="/ppt/media/image42.jpg" ContentType="image/jpg"/>
  <Override PartName="/ppt/media/image44.jpg" ContentType="image/jpg"/>
  <Override PartName="/ppt/media/image47.jpg" ContentType="image/jpg"/>
  <Override PartName="/ppt/media/image54.jpg" ContentType="image/jpg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802" r:id="rId5"/>
    <p:sldMasterId id="2147483807" r:id="rId6"/>
    <p:sldMasterId id="2147483819" r:id="rId7"/>
    <p:sldMasterId id="2147483826" r:id="rId8"/>
    <p:sldMasterId id="2147483833" r:id="rId9"/>
  </p:sldMasterIdLst>
  <p:notesMasterIdLst>
    <p:notesMasterId r:id="rId35"/>
  </p:notesMasterIdLst>
  <p:handoutMasterIdLst>
    <p:handoutMasterId r:id="rId36"/>
  </p:handoutMasterIdLst>
  <p:sldIdLst>
    <p:sldId id="2147376935" r:id="rId10"/>
    <p:sldId id="2147376863" r:id="rId11"/>
    <p:sldId id="2147376937" r:id="rId12"/>
    <p:sldId id="2147376962" r:id="rId13"/>
    <p:sldId id="2147376948" r:id="rId14"/>
    <p:sldId id="2147376940" r:id="rId15"/>
    <p:sldId id="2147376961" r:id="rId16"/>
    <p:sldId id="2147376393" r:id="rId17"/>
    <p:sldId id="2147376963" r:id="rId18"/>
    <p:sldId id="2147376981" r:id="rId19"/>
    <p:sldId id="2147376982" r:id="rId20"/>
    <p:sldId id="2147376967" r:id="rId21"/>
    <p:sldId id="2147376972" r:id="rId22"/>
    <p:sldId id="2147375815" r:id="rId23"/>
    <p:sldId id="2147375816" r:id="rId24"/>
    <p:sldId id="2147376983" r:id="rId25"/>
    <p:sldId id="2147376973" r:id="rId26"/>
    <p:sldId id="2147376974" r:id="rId27"/>
    <p:sldId id="2147376977" r:id="rId28"/>
    <p:sldId id="2147376970" r:id="rId29"/>
    <p:sldId id="2147376971" r:id="rId30"/>
    <p:sldId id="2147376965" r:id="rId31"/>
    <p:sldId id="2147376984" r:id="rId32"/>
    <p:sldId id="2147376958" r:id="rId33"/>
    <p:sldId id="2147376959" r:id="rId34"/>
  </p:sldIdLst>
  <p:sldSz cx="12188825" cy="6858000"/>
  <p:notesSz cx="6797675" cy="9926638"/>
  <p:defaultTextStyle>
    <a:defPPr>
      <a:defRPr lang="en-US"/>
    </a:defPPr>
    <a:lvl1pPr marL="0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0">
          <p15:clr>
            <a:srgbClr val="A4A3A4"/>
          </p15:clr>
        </p15:guide>
        <p15:guide id="2" pos="7247" userDrawn="1">
          <p15:clr>
            <a:srgbClr val="A4A3A4"/>
          </p15:clr>
        </p15:guide>
        <p15:guide id="3" orient="horz" pos="3954">
          <p15:clr>
            <a:srgbClr val="A4A3A4"/>
          </p15:clr>
        </p15:guide>
        <p15:guide id="4" pos="3929">
          <p15:clr>
            <a:srgbClr val="A4A3A4"/>
          </p15:clr>
        </p15:guide>
        <p15:guide id="5" orient="horz" pos="2988">
          <p15:clr>
            <a:srgbClr val="A4A3A4"/>
          </p15:clr>
        </p15:guide>
        <p15:guide id="6" orient="horz" pos="575">
          <p15:clr>
            <a:srgbClr val="A4A3A4"/>
          </p15:clr>
        </p15:guide>
        <p15:guide id="7" pos="350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CAA4F08-C86B-6051-39F5-3CF6CEFE6DA5}" name="Aphiwe Shange" initials="AS" userId="S::shangea@nefcorp.co.za::9eacd324-85fa-4151-9ba9-d7b651eec195" providerId="AD"/>
  <p188:author id="{CDF66F24-8BDC-EB70-AA2F-876BE6980F78}" name="Nokuthula Fakude" initials="NF" userId="S::nkomon@nefcorp.co.za::830dde43-1944-43be-941f-ba533ff09465" providerId="AD"/>
  <p188:author id="{E3296430-92C8-9590-15B2-A2097E983757}" name="Nyameka Mandonda" initials="" userId="S::Mandondan@nefcorp.co.za::5dec9560-99ca-416c-9d2b-f0e30c9715f2" providerId="AD"/>
  <p188:author id="{A6E5BD52-5487-54D1-A304-3445D3DFADBE}" name="Andile Stemela" initials="AS" userId="S::Stemelaa@nefcorp.co.za::8e232e41-e879-412b-86b8-9e619c833128" providerId="AD"/>
  <p188:author id="{5F2230A7-AE1C-CFE9-2F6B-206CA0BD1150}" name="Cornelius Mdluli" initials="CM" userId="S::Mdlulic@nefcorp.co.za::ec1f4f18-5b5c-4b8d-b88a-0ba9191287c0" providerId="AD"/>
  <p188:author id="{03D89ACA-8BDE-C700-B46F-AB2E475F94D4}" name="Dikatso Mothae" initials="DM" userId="S::Mothaed@nefcorp.co.za::10c6309a-f70a-466a-b12c-d77d8f5f3a71" providerId="AD"/>
  <p188:author id="{06FDCAD5-24A2-4BA9-284A-AD7D3F8017D1}" name="Naledzani Mulaudzi" initials="" userId="S::mulaudzin@nefcorp.co.za::73380221-ca7d-47d7-873c-c35ecdf630ca" providerId="AD"/>
  <p188:author id="{6DF52EE4-8628-4923-21F8-468B5C668ED8}" name="Nyameka Mandonda" initials="NM" userId="S::mandondan@nefcorp.co.za::5dec9560-99ca-416c-9d2b-f0e30c9715f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BEF"/>
    <a:srgbClr val="F1EEED"/>
    <a:srgbClr val="FFC4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9C0A32-D733-4C50-986F-EF1A8AE158AA}" v="18" dt="2026-09-09T09:31:15.6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054"/>
    <p:restoredTop sz="91712" autoAdjust="0"/>
  </p:normalViewPr>
  <p:slideViewPr>
    <p:cSldViewPr snapToGrid="0">
      <p:cViewPr>
        <p:scale>
          <a:sx n="87" d="100"/>
          <a:sy n="87" d="100"/>
        </p:scale>
        <p:origin x="48" y="48"/>
      </p:cViewPr>
      <p:guideLst>
        <p:guide orient="horz" pos="950"/>
        <p:guide pos="7247"/>
        <p:guide orient="horz" pos="3954"/>
        <p:guide pos="3929"/>
        <p:guide orient="horz" pos="2988"/>
        <p:guide orient="horz" pos="575"/>
        <p:guide pos="350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18" d="100"/>
          <a:sy n="118" d="100"/>
        </p:scale>
        <p:origin x="3496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theme" Target="theme/theme1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microsoft.com/office/2018/10/relationships/authors" Target="author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notesMaster" Target="notesMasters/notesMaster1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NEF investment by Provinces</a:t>
            </a:r>
          </a:p>
        </c:rich>
      </c:tx>
      <c:layout>
        <c:manualLayout>
          <c:xMode val="edge"/>
          <c:yMode val="edge"/>
          <c:x val="0.15283854166666666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1024257709973754"/>
          <c:y val="0.22536813286270252"/>
          <c:w val="0.58993171751968498"/>
          <c:h val="0.65095913657344551"/>
        </c:manualLayout>
      </c:layout>
      <c:pieChart>
        <c:varyColors val="1"/>
        <c:ser>
          <c:idx val="0"/>
          <c:order val="0"/>
          <c:tx>
            <c:strRef>
              <c:f>Sheet2!$J$2</c:f>
              <c:strCache>
                <c:ptCount val="1"/>
                <c:pt idx="0">
                  <c:v>0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Sheet2!$I$3:$I$11</c:f>
              <c:strCache>
                <c:ptCount val="9"/>
                <c:pt idx="0">
                  <c:v>Eastern Cape</c:v>
                </c:pt>
                <c:pt idx="1">
                  <c:v>Free State</c:v>
                </c:pt>
                <c:pt idx="2">
                  <c:v>Gauteng</c:v>
                </c:pt>
                <c:pt idx="3">
                  <c:v>KwaZulu-Natal</c:v>
                </c:pt>
                <c:pt idx="4">
                  <c:v>Limpopo</c:v>
                </c:pt>
                <c:pt idx="5">
                  <c:v>Mpumalanga</c:v>
                </c:pt>
                <c:pt idx="6">
                  <c:v>North West</c:v>
                </c:pt>
                <c:pt idx="7">
                  <c:v>Northern Cape</c:v>
                </c:pt>
                <c:pt idx="8">
                  <c:v>Western Cape</c:v>
                </c:pt>
              </c:strCache>
            </c:strRef>
          </c:cat>
          <c:val>
            <c:numRef>
              <c:f>Sheet2!$J$3:$J$11</c:f>
            </c:numRef>
          </c:val>
          <c:extLst>
            <c:ext xmlns:c16="http://schemas.microsoft.com/office/drawing/2014/chart" uri="{C3380CC4-5D6E-409C-BE32-E72D297353CC}">
              <c16:uniqueId val="{00000000-C41A-594E-8A83-9CD573EF93BB}"/>
            </c:ext>
          </c:extLst>
        </c:ser>
        <c:ser>
          <c:idx val="1"/>
          <c:order val="1"/>
          <c:tx>
            <c:strRef>
              <c:f>Sheet2!$K$2</c:f>
              <c:strCache>
                <c:ptCount val="1"/>
                <c:pt idx="0">
                  <c:v>Values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C41A-594E-8A83-9CD573EF93B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C41A-594E-8A83-9CD573EF93BB}"/>
              </c:ext>
            </c:extLst>
          </c:dPt>
          <c:dPt>
            <c:idx val="2"/>
            <c:bubble3D val="0"/>
            <c:spPr>
              <a:solidFill>
                <a:srgbClr val="4BACC6">
                  <a:lumMod val="40000"/>
                  <a:lumOff val="60000"/>
                </a:srgb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C41A-594E-8A83-9CD573EF93B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8-C41A-594E-8A83-9CD573EF93B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A-C41A-594E-8A83-9CD573EF93B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C-C41A-594E-8A83-9CD573EF93BB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E-C41A-594E-8A83-9CD573EF93BB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0-C41A-594E-8A83-9CD573EF93BB}"/>
              </c:ext>
            </c:extLst>
          </c:dPt>
          <c:dPt>
            <c:idx val="8"/>
            <c:bubble3D val="0"/>
            <c:spPr>
              <a:solidFill>
                <a:srgbClr val="4BACC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2-C41A-594E-8A83-9CD573EF93BB}"/>
              </c:ext>
            </c:extLst>
          </c:dPt>
          <c:dLbls>
            <c:dLbl>
              <c:idx val="0"/>
              <c:layout>
                <c:manualLayout>
                  <c:x val="-3.6458333333333426E-2"/>
                  <c:y val="-5.747126436781609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41A-594E-8A83-9CD573EF93BB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4-C41A-594E-8A83-9CD573EF93BB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6-C41A-594E-8A83-9CD573EF93BB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8-C41A-594E-8A83-9CD573EF93BB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A-C41A-594E-8A83-9CD573EF93BB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C-C41A-594E-8A83-9CD573EF93BB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E-C41A-594E-8A83-9CD573EF93BB}"/>
                </c:ext>
              </c:extLst>
            </c:dLbl>
            <c:dLbl>
              <c:idx val="7"/>
              <c:layout>
                <c:manualLayout>
                  <c:x val="-2.6041666666666678E-2"/>
                  <c:y val="-2.011494252873563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C41A-594E-8A83-9CD573EF93BB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2-C41A-594E-8A83-9CD573EF93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spc="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Sheet2!$I$3:$I$11</c:f>
              <c:strCache>
                <c:ptCount val="9"/>
                <c:pt idx="0">
                  <c:v>Eastern Cape</c:v>
                </c:pt>
                <c:pt idx="1">
                  <c:v>Free State</c:v>
                </c:pt>
                <c:pt idx="2">
                  <c:v>Gauteng</c:v>
                </c:pt>
                <c:pt idx="3">
                  <c:v>KwaZulu-Natal</c:v>
                </c:pt>
                <c:pt idx="4">
                  <c:v>Limpopo</c:v>
                </c:pt>
                <c:pt idx="5">
                  <c:v>Mpumalanga</c:v>
                </c:pt>
                <c:pt idx="6">
                  <c:v>North West</c:v>
                </c:pt>
                <c:pt idx="7">
                  <c:v>Northern Cape</c:v>
                </c:pt>
                <c:pt idx="8">
                  <c:v>Western Cape</c:v>
                </c:pt>
              </c:strCache>
            </c:strRef>
          </c:cat>
          <c:val>
            <c:numRef>
              <c:f>Sheet2!$K$3:$K$11</c:f>
              <c:numCache>
                <c:formatCode>"R"#\ ##0</c:formatCode>
                <c:ptCount val="9"/>
                <c:pt idx="0">
                  <c:v>656123033.41000009</c:v>
                </c:pt>
                <c:pt idx="1">
                  <c:v>187981937.06000006</c:v>
                </c:pt>
                <c:pt idx="2">
                  <c:v>3968707300.1199989</c:v>
                </c:pt>
                <c:pt idx="3">
                  <c:v>1750109896.7799997</c:v>
                </c:pt>
                <c:pt idx="4">
                  <c:v>498311153.21000004</c:v>
                </c:pt>
                <c:pt idx="5">
                  <c:v>555627891.0200001</c:v>
                </c:pt>
                <c:pt idx="6">
                  <c:v>380138076.48000002</c:v>
                </c:pt>
                <c:pt idx="7">
                  <c:v>251432188.18000001</c:v>
                </c:pt>
                <c:pt idx="8">
                  <c:v>1075128191.1200001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C41A-594E-8A83-9CD573EF93BB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A674E1-3751-AE49-B1A4-9A0B9A1F5EC8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5475D0-170A-B644-9878-249D8DE6C8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56123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80F0F0-FE47-5843-AAC5-E7BA84F4AB5A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8C2638-EE7B-EF48-953D-029D6303AC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28461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60949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60949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60949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60949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60949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60949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60949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60949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609493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8C2638-EE7B-EF48-953D-029D6303ACA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9878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8C2638-EE7B-EF48-953D-029D6303ACA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1096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9EA33-78D6-5333-7F14-D9B9FD148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54D919-4E91-0EAA-3573-CE5C0FF706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8D0231-0A07-C216-FA3B-F3E04D7858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CCD036-C70C-9D39-5B8C-A1B92A529E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021C21-D77E-40EB-9729-6BD8B4EC0371}" type="slidenum">
              <a:rPr kumimoji="0" lang="en-Z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Z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badi" panose="020B06040201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21002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82EEA8-16FD-4716-8B16-E7A92AAD783C}" type="slidenum">
              <a:rPr kumimoji="0" lang="en-Z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73839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42D8D-14FE-E6B1-C40E-065D18708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94E2BB-F7EB-EA08-7FA6-3BCF232736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8AA1DA-6C47-A498-3A75-DA187CABFB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19674E-A88E-65DE-D08A-49B7A857F6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82EEA8-16FD-4716-8B16-E7A92AAD783C}" type="slidenum">
              <a:rPr kumimoji="0" lang="en-Z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10995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10201C-8FEB-4D1A-BDFF-1121E5221375}" type="slidenum">
              <a:rPr kumimoji="0" lang="en-ZA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ZA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703699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2" y="1254321"/>
            <a:ext cx="10671598" cy="4650160"/>
          </a:xfrm>
        </p:spPr>
        <p:txBody>
          <a:bodyPr>
            <a:normAutofit/>
          </a:bodyPr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9577D-CB4D-F047-BCAF-0F634EDAE0D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441" y="6356351"/>
            <a:ext cx="838169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marR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00" b="0" i="0" smtClean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TBCSA INDUSTRY ROADSHOW GAUTENG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609441" y="6295321"/>
            <a:ext cx="8937264" cy="0"/>
          </a:xfrm>
          <a:prstGeom prst="line">
            <a:avLst/>
          </a:prstGeom>
          <a:ln w="38100" cmpd="sng">
            <a:solidFill>
              <a:schemeClr val="accent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441" y="275167"/>
            <a:ext cx="10969943" cy="828636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>
              <a:defRPr sz="2900">
                <a:solidFill>
                  <a:srgbClr val="F7901E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10283408" y="6083615"/>
            <a:ext cx="997632" cy="419663"/>
            <a:chOff x="8768519" y="1926974"/>
            <a:chExt cx="1906639" cy="802045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65612" y="2043033"/>
              <a:ext cx="1709546" cy="656443"/>
            </a:xfrm>
            <a:prstGeom prst="rect">
              <a:avLst/>
            </a:prstGeom>
          </p:spPr>
        </p:pic>
        <p:cxnSp>
          <p:nvCxnSpPr>
            <p:cNvPr id="11" name="Straight Connector 10"/>
            <p:cNvCxnSpPr/>
            <p:nvPr/>
          </p:nvCxnSpPr>
          <p:spPr>
            <a:xfrm>
              <a:off x="8768519" y="1926974"/>
              <a:ext cx="0" cy="802045"/>
            </a:xfrm>
            <a:prstGeom prst="line">
              <a:avLst/>
            </a:prstGeom>
            <a:ln w="3175" cmpd="sng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6413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6136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441" y="6356351"/>
            <a:ext cx="838169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marR="0" indent="0" algn="l" defTabSz="60949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00" b="0" smtClean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TBCSA INDUSTRY ROADSHOW GAUTENG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609441" y="6295321"/>
            <a:ext cx="8937264" cy="0"/>
          </a:xfrm>
          <a:prstGeom prst="line">
            <a:avLst/>
          </a:prstGeom>
          <a:ln w="38100" cmpd="sng">
            <a:solidFill>
              <a:srgbClr val="F7901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09442" y="677334"/>
            <a:ext cx="10754099" cy="4365037"/>
          </a:xfrm>
        </p:spPr>
        <p:txBody>
          <a:bodyPr/>
          <a:lstStyle/>
          <a:p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609440" y="5331885"/>
            <a:ext cx="8557258" cy="814916"/>
          </a:xfrm>
        </p:spPr>
        <p:txBody>
          <a:bodyPr anchor="ctr">
            <a:normAutofit/>
          </a:bodyPr>
          <a:lstStyle>
            <a:lvl1pPr>
              <a:defRPr sz="27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9577D-CB4D-F047-BCAF-0F634EDAE0DF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64FB611-EEE7-3609-8867-BC0D22742C9E}"/>
              </a:ext>
            </a:extLst>
          </p:cNvPr>
          <p:cNvGrpSpPr/>
          <p:nvPr userDrawn="1"/>
        </p:nvGrpSpPr>
        <p:grpSpPr>
          <a:xfrm>
            <a:off x="10283408" y="6083615"/>
            <a:ext cx="997632" cy="419663"/>
            <a:chOff x="8768519" y="1926974"/>
            <a:chExt cx="1906639" cy="80204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4F3DA2B-7E39-D84D-262E-B00945F17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965612" y="2043033"/>
              <a:ext cx="1709546" cy="656443"/>
            </a:xfrm>
            <a:prstGeom prst="rect">
              <a:avLst/>
            </a:prstGeom>
          </p:spPr>
        </p:pic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CB48644F-9108-35C1-F1C8-E0C7F8B7B538}"/>
                </a:ext>
              </a:extLst>
            </p:cNvPr>
            <p:cNvCxnSpPr/>
            <p:nvPr/>
          </p:nvCxnSpPr>
          <p:spPr>
            <a:xfrm>
              <a:off x="8768519" y="1926974"/>
              <a:ext cx="0" cy="802045"/>
            </a:xfrm>
            <a:prstGeom prst="line">
              <a:avLst/>
            </a:prstGeom>
            <a:ln w="3175" cmpd="sng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97157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162" y="2622996"/>
            <a:ext cx="10360501" cy="4461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99" b="1" i="0">
                <a:solidFill>
                  <a:srgbClr val="F7901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324" y="3840480"/>
            <a:ext cx="853217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99292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99" b="1" i="0">
                <a:solidFill>
                  <a:srgbClr val="F7901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441" y="1577340"/>
            <a:ext cx="530213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7245" y="1577340"/>
            <a:ext cx="530213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76546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4144201" y="6377940"/>
            <a:ext cx="3900424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The Transformation Fund: Catalysing inclusive growth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609441" y="6377940"/>
            <a:ext cx="280343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8775954" y="6377940"/>
            <a:ext cx="280343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2424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g object 18">
            <a:extLst>
              <a:ext uri="{FF2B5EF4-FFF2-40B4-BE49-F238E27FC236}">
                <a16:creationId xmlns:a16="http://schemas.microsoft.com/office/drawing/2014/main" id="{5C68F40F-4E95-3F92-19C2-524631AE3626}"/>
              </a:ext>
            </a:extLst>
          </p:cNvPr>
          <p:cNvSpPr/>
          <p:nvPr userDrawn="1"/>
        </p:nvSpPr>
        <p:spPr>
          <a:xfrm flipV="1">
            <a:off x="609283" y="6083280"/>
            <a:ext cx="8608517" cy="212041"/>
          </a:xfrm>
          <a:custGeom>
            <a:avLst/>
            <a:gdLst/>
            <a:ahLst/>
            <a:cxnLst/>
            <a:rect l="l" t="t" r="r" b="b"/>
            <a:pathLst>
              <a:path w="8937625">
                <a:moveTo>
                  <a:pt x="0" y="0"/>
                </a:moveTo>
                <a:lnTo>
                  <a:pt x="8937269" y="0"/>
                </a:lnTo>
              </a:path>
            </a:pathLst>
          </a:custGeom>
          <a:ln w="38100">
            <a:solidFill>
              <a:srgbClr val="F7901E"/>
            </a:solidFill>
          </a:ln>
        </p:spPr>
        <p:txBody>
          <a:bodyPr wrap="square" lIns="0" tIns="0" rIns="0" bIns="0" rtlCol="0"/>
          <a:lstStyle/>
          <a:p>
            <a:endParaRPr sz="2399"/>
          </a:p>
        </p:txBody>
      </p:sp>
      <p:pic>
        <p:nvPicPr>
          <p:cNvPr id="3" name="bg object 19">
            <a:extLst>
              <a:ext uri="{FF2B5EF4-FFF2-40B4-BE49-F238E27FC236}">
                <a16:creationId xmlns:a16="http://schemas.microsoft.com/office/drawing/2014/main" id="{7189C25E-5C71-0868-8E46-E7968341882B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674881" y="5852566"/>
            <a:ext cx="1856749" cy="72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971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3882E-9EC7-D0D9-216D-FE0B1507E4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603" y="1122363"/>
            <a:ext cx="9141619" cy="2387600"/>
          </a:xfrm>
        </p:spPr>
        <p:txBody>
          <a:bodyPr anchor="b"/>
          <a:lstStyle>
            <a:lvl1pPr algn="ctr">
              <a:defRPr sz="5998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DC39E1-9D07-A002-160D-438746EEE8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603" y="3602038"/>
            <a:ext cx="9141619" cy="1655762"/>
          </a:xfrm>
        </p:spPr>
        <p:txBody>
          <a:bodyPr/>
          <a:lstStyle>
            <a:lvl1pPr marL="0" indent="0" algn="ctr">
              <a:buNone/>
              <a:defRPr sz="2399"/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F7651-74B1-94DF-8497-592D3D00C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F8716-F37D-41D3-9154-CEF6C7F0AA47}" type="datetimeFigureOut">
              <a:rPr lang="en-ZA" smtClean="0"/>
              <a:t>2026/09/09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D3A963-AD49-5F6D-6049-4CE459C33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47DB32-590B-70AB-DC9E-4747A565E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275B-23BF-444A-A146-1D8DD37D123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48343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4D081-8537-AFB9-A52F-B2F22BA56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190D53-F996-8879-363D-ABDA03AD65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99C070-5A7D-D79C-91FF-496F1A782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F8716-F37D-41D3-9154-CEF6C7F0AA47}" type="datetimeFigureOut">
              <a:rPr lang="en-ZA" smtClean="0"/>
              <a:t>2026/09/09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908C93-4748-3B47-DBF8-562A7810A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C262AC-7D00-6348-2FD9-2C2FF5176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275B-23BF-444A-A146-1D8DD37D123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55114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D6B32-E7E0-8E9E-415C-57C420C37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633" y="1709739"/>
            <a:ext cx="10512862" cy="2852737"/>
          </a:xfrm>
        </p:spPr>
        <p:txBody>
          <a:bodyPr anchor="b"/>
          <a:lstStyle>
            <a:lvl1pPr>
              <a:defRPr sz="5998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DA9F7E-B051-4563-4488-2F77493F3C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633" y="4589464"/>
            <a:ext cx="10512862" cy="1500187"/>
          </a:xfr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1pPr>
            <a:lvl2pPr marL="457063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94F282-E890-8F9C-5BF6-77E452FFF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F8716-F37D-41D3-9154-CEF6C7F0AA47}" type="datetimeFigureOut">
              <a:rPr lang="en-ZA" smtClean="0"/>
              <a:t>2026/09/09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C4DEB-0214-06A3-8DE6-E0CEC0894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24DFEE-8137-9BA6-1A33-636424DFB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275B-23BF-444A-A146-1D8DD37D123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4900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8921D-98B4-50BF-DC96-F495E353B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B40FE8-C4F4-811F-4D29-8586003BB4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7982" y="1825625"/>
            <a:ext cx="518025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102FC6-6097-0C81-AF42-46FCC31CF1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0592" y="1825625"/>
            <a:ext cx="518025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454A34-47D0-A819-F5BD-CDAC484A6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F8716-F37D-41D3-9154-CEF6C7F0AA47}" type="datetimeFigureOut">
              <a:rPr lang="en-ZA" smtClean="0"/>
              <a:t>2026/09/09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E3F064-3D04-55B9-3ED9-D483F2DDF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AFB7E7-126D-04EE-5008-907365C34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275B-23BF-444A-A146-1D8DD37D123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862652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6CCF7-8DCC-5A55-DD66-676640ABD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569" y="365126"/>
            <a:ext cx="105128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69D5E2-9885-9B1D-3E66-333227EDD3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570" y="1681163"/>
            <a:ext cx="5156444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2C1178-A445-84A6-A07E-F137F24645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570" y="2505075"/>
            <a:ext cx="5156444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EFBBCA-69F8-18C3-2CDC-B96856CFA4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593" y="1681163"/>
            <a:ext cx="5181838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9AA75C-0AB2-C589-CACA-03C6EA6A6B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0593" y="2505075"/>
            <a:ext cx="518183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25563E-BD5E-8311-033D-099964F01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F8716-F37D-41D3-9154-CEF6C7F0AA47}" type="datetimeFigureOut">
              <a:rPr lang="en-ZA" smtClean="0"/>
              <a:t>2026/09/09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0324A1-1BBC-E3F2-2D06-7E9F26B32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6FFE79-0CB5-C61D-E0AF-7E987504B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275B-23BF-444A-A146-1D8DD37D123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563792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A3ED0-2424-8F30-08E9-B6899A547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544345-AB61-7643-596D-75CE404DD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F8716-F37D-41D3-9154-CEF6C7F0AA47}" type="datetimeFigureOut">
              <a:rPr lang="en-ZA" smtClean="0"/>
              <a:t>2026/09/09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5C4340-0946-F42E-0909-6D5774EB3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59BBCE-03A6-A08D-D05E-47324FCF3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275B-23BF-444A-A146-1D8DD37D123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935846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CC591B-D31C-DF4F-BB84-8C02D7D9F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F8716-F37D-41D3-9154-CEF6C7F0AA47}" type="datetimeFigureOut">
              <a:rPr lang="en-ZA" smtClean="0"/>
              <a:t>2026/09/09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380BE4-05DF-B371-2A25-7A5A6A8C3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703F14-78AD-2C31-08A2-AA2915B58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275B-23BF-444A-A146-1D8DD37D123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810899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478D4-4B05-2CD5-8303-790031E0F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256C5E-FEF6-4BBC-16B3-25242F942E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8333C1-1F0A-4A21-3857-CEC86FC2DD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8AD633-5107-315D-0440-1F1B47DA5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F8716-F37D-41D3-9154-CEF6C7F0AA47}" type="datetimeFigureOut">
              <a:rPr lang="en-ZA" smtClean="0"/>
              <a:t>2026/09/09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674ED5-A1DF-30F9-6A69-621F73E86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288AC2-112D-86F4-E5EA-92CFC5190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275B-23BF-444A-A146-1D8DD37D123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191462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18613-E886-E3E8-BA4A-232DD14E6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570" y="457200"/>
            <a:ext cx="3931213" cy="1600200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911041-733C-0045-A32A-44D59EF600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838" y="987426"/>
            <a:ext cx="6170593" cy="4873625"/>
          </a:xfrm>
        </p:spPr>
        <p:txBody>
          <a:bodyPr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A5B57C-FE8C-EA5F-826D-EAA1CB1C51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570" y="2057400"/>
            <a:ext cx="39312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2B000B-17B8-2808-B4D4-F00E39CD6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F8716-F37D-41D3-9154-CEF6C7F0AA47}" type="datetimeFigureOut">
              <a:rPr lang="en-ZA" smtClean="0"/>
              <a:t>2026/09/09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DE6C11-C310-B195-70A4-AF949E36F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74F25D-7AF6-9034-B696-320657C97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275B-23BF-444A-A146-1D8DD37D123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984379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28411-BB8B-5E26-676E-5BA202C70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832E17-D78E-6EC6-5EAF-FD46103CAF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DC4575-1807-34A7-5A1C-B01AFBA5E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F8716-F37D-41D3-9154-CEF6C7F0AA47}" type="datetimeFigureOut">
              <a:rPr lang="en-ZA" smtClean="0"/>
              <a:t>2026/09/09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AFBC63-0FF7-77E8-4833-EC76A642E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540EA8-D634-D18D-4521-0DDB6CEDB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275B-23BF-444A-A146-1D8DD37D123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425594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360781-FEA7-C26E-895E-23BE7EE44A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2628" y="365125"/>
            <a:ext cx="262821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D5ACAA-046A-7A53-913F-90E7A4E1BE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7982" y="365125"/>
            <a:ext cx="7732286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25EC73-188B-C286-C9C2-6EBE83DD9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F8716-F37D-41D3-9154-CEF6C7F0AA47}" type="datetimeFigureOut">
              <a:rPr lang="en-ZA" smtClean="0"/>
              <a:t>2026/09/09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5DB72-677F-1B67-34B2-D7FD7B4B7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154B6C-C1A8-3E77-4E1E-83191B87B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8275B-23BF-444A-A146-1D8DD37D123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789203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bg>
      <p:bgPr>
        <a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/>
          <p:cNvSpPr/>
          <p:nvPr userDrawn="1"/>
        </p:nvSpPr>
        <p:spPr>
          <a:xfrm flipH="1" flipV="1">
            <a:off x="1" y="1"/>
            <a:ext cx="12188825" cy="326124"/>
          </a:xfrm>
          <a:prstGeom prst="rtTriangle">
            <a:avLst/>
          </a:prstGeom>
          <a:solidFill>
            <a:srgbClr val="FF9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67" tIns="60933" rIns="121867" bIns="60933" spcCol="0" rtlCol="0" anchor="ctr"/>
          <a:lstStyle/>
          <a:p>
            <a:pPr algn="ctr"/>
            <a:endParaRPr lang="en-US" sz="2399" dirty="0"/>
          </a:p>
        </p:txBody>
      </p:sp>
    </p:spTree>
    <p:extLst>
      <p:ext uri="{BB962C8B-B14F-4D97-AF65-F5344CB8AC3E}">
        <p14:creationId xmlns:p14="http://schemas.microsoft.com/office/powerpoint/2010/main" val="1977208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/>
          <p:cNvSpPr/>
          <p:nvPr userDrawn="1"/>
        </p:nvSpPr>
        <p:spPr>
          <a:xfrm flipH="1" flipV="1">
            <a:off x="1" y="1"/>
            <a:ext cx="12188825" cy="326124"/>
          </a:xfrm>
          <a:prstGeom prst="rtTriangle">
            <a:avLst/>
          </a:prstGeom>
          <a:solidFill>
            <a:srgbClr val="FF9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67" tIns="60933" rIns="121867" bIns="60933" spcCol="0" rtlCol="0" anchor="ctr"/>
          <a:lstStyle/>
          <a:p>
            <a:pPr algn="ctr"/>
            <a:endParaRPr lang="en-US" sz="2399" dirty="0"/>
          </a:p>
        </p:txBody>
      </p:sp>
    </p:spTree>
    <p:extLst>
      <p:ext uri="{BB962C8B-B14F-4D97-AF65-F5344CB8AC3E}">
        <p14:creationId xmlns:p14="http://schemas.microsoft.com/office/powerpoint/2010/main" val="38333078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2" y="1254321"/>
            <a:ext cx="10671598" cy="4650160"/>
          </a:xfrm>
        </p:spPr>
        <p:txBody>
          <a:bodyPr>
            <a:normAutofit/>
          </a:bodyPr>
          <a:lstStyle>
            <a:lvl1pPr>
              <a:defRPr sz="1999"/>
            </a:lvl1pPr>
            <a:lvl2pPr>
              <a:defRPr sz="1999"/>
            </a:lvl2pPr>
            <a:lvl3pPr>
              <a:defRPr sz="1999"/>
            </a:lvl3pPr>
            <a:lvl4pPr>
              <a:defRPr sz="1999"/>
            </a:lvl4pPr>
            <a:lvl5pPr>
              <a:defRPr sz="19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9577D-CB4D-F047-BCAF-0F634EDAE0D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442" y="6356353"/>
            <a:ext cx="838169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marR="0" indent="0" algn="l" defTabSz="609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400" b="0" cap="all" smtClean="0">
                <a:solidFill>
                  <a:srgbClr val="A6A6A6"/>
                </a:solidFill>
              </a:defRPr>
            </a:lvl1pPr>
          </a:lstStyle>
          <a:p>
            <a:r>
              <a:rPr lang="en-US" dirty="0"/>
              <a:t>The Transformation Fund: </a:t>
            </a:r>
            <a:r>
              <a:rPr lang="en-US" dirty="0" err="1"/>
              <a:t>Catalysing</a:t>
            </a:r>
            <a:r>
              <a:rPr lang="en-US" dirty="0"/>
              <a:t> inclusive growth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609441" y="6295321"/>
            <a:ext cx="8937264" cy="0"/>
          </a:xfrm>
          <a:prstGeom prst="line">
            <a:avLst/>
          </a:prstGeom>
          <a:ln w="38100" cmpd="sng">
            <a:solidFill>
              <a:schemeClr val="accent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442" y="275167"/>
            <a:ext cx="10969943" cy="828636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>
              <a:defRPr sz="2899">
                <a:solidFill>
                  <a:srgbClr val="F7901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9590502" y="5946283"/>
            <a:ext cx="2234275" cy="707974"/>
            <a:chOff x="6405090" y="1664510"/>
            <a:chExt cx="4270068" cy="1353055"/>
          </a:xfrm>
        </p:grpSpPr>
        <p:grpSp>
          <p:nvGrpSpPr>
            <p:cNvPr id="9" name="Group 8"/>
            <p:cNvGrpSpPr/>
            <p:nvPr/>
          </p:nvGrpSpPr>
          <p:grpSpPr>
            <a:xfrm>
              <a:off x="6405090" y="1664510"/>
              <a:ext cx="4270068" cy="1353055"/>
              <a:chOff x="6240162" y="558383"/>
              <a:chExt cx="7323920" cy="2320729"/>
            </a:xfrm>
          </p:grpSpPr>
          <p:pic>
            <p:nvPicPr>
              <p:cNvPr id="15" name="Picture 14" descr="the dtic.png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240162" y="558383"/>
                <a:ext cx="3865920" cy="2320729"/>
              </a:xfrm>
              <a:prstGeom prst="rect">
                <a:avLst/>
              </a:prstGeom>
            </p:spPr>
          </p:pic>
          <p:pic>
            <p:nvPicPr>
              <p:cNvPr id="16" name="Picture 15" descr="the NEF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631907" y="1194501"/>
                <a:ext cx="2932175" cy="1152145"/>
              </a:xfrm>
              <a:prstGeom prst="rect">
                <a:avLst/>
              </a:prstGeom>
            </p:spPr>
          </p:pic>
        </p:grpSp>
        <p:cxnSp>
          <p:nvCxnSpPr>
            <p:cNvPr id="11" name="Straight Connector 10"/>
            <p:cNvCxnSpPr/>
            <p:nvPr/>
          </p:nvCxnSpPr>
          <p:spPr>
            <a:xfrm>
              <a:off x="8768519" y="1926974"/>
              <a:ext cx="0" cy="802045"/>
            </a:xfrm>
            <a:prstGeom prst="line">
              <a:avLst/>
            </a:prstGeom>
            <a:ln w="3175" cmpd="sng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579077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9577D-CB4D-F047-BCAF-0F634EDAE0D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442" y="6356353"/>
            <a:ext cx="838169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marR="0" indent="0" algn="l" defTabSz="6093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300" b="0" cap="all" smtClean="0">
                <a:solidFill>
                  <a:srgbClr val="A6A6A6"/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609441" y="6295321"/>
            <a:ext cx="8937264" cy="0"/>
          </a:xfrm>
          <a:prstGeom prst="line">
            <a:avLst/>
          </a:prstGeom>
          <a:ln w="38100" cmpd="sng">
            <a:solidFill>
              <a:srgbClr val="F7901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93725" y="677334"/>
            <a:ext cx="11001374" cy="451696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609441" y="5331885"/>
            <a:ext cx="8557258" cy="814916"/>
          </a:xfrm>
        </p:spPr>
        <p:txBody>
          <a:bodyPr anchor="ctr">
            <a:normAutofit/>
          </a:bodyPr>
          <a:lstStyle>
            <a:lvl1pPr>
              <a:defRPr sz="2699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6" name="Picture 15" descr="the NEF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0759" y="5986920"/>
            <a:ext cx="1569745" cy="616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8142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9577D-CB4D-F047-BCAF-0F634EDAE0D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12188825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352222" y="5471539"/>
            <a:ext cx="6065111" cy="1103026"/>
          </a:xfrm>
        </p:spPr>
        <p:txBody>
          <a:bodyPr anchor="ctr">
            <a:normAutofit/>
          </a:bodyPr>
          <a:lstStyle>
            <a:lvl1pPr>
              <a:defRPr sz="2699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Right Triangle 16"/>
          <p:cNvSpPr/>
          <p:nvPr userDrawn="1"/>
        </p:nvSpPr>
        <p:spPr>
          <a:xfrm flipH="1" flipV="1">
            <a:off x="1" y="1"/>
            <a:ext cx="12188825" cy="326124"/>
          </a:xfrm>
          <a:prstGeom prst="rtTriangl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67" tIns="60933" rIns="121867" bIns="60933" spcCol="0" rtlCol="0" anchor="ctr"/>
          <a:lstStyle/>
          <a:p>
            <a:pPr algn="ctr"/>
            <a:endParaRPr lang="en-US" sz="2399" dirty="0"/>
          </a:p>
        </p:txBody>
      </p:sp>
      <p:pic>
        <p:nvPicPr>
          <p:cNvPr id="18" name="Picture 17" descr="the NEF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95590" y="5678519"/>
            <a:ext cx="1569745" cy="616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1303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defTabSz="156639" hangingPunct="0">
              <a:defRPr/>
            </a:lvl1pPr>
          </a:lstStyle>
          <a:p>
            <a:pPr>
              <a:defRPr/>
            </a:pPr>
            <a:fld id="{EC951A79-7718-4FD5-8F87-BB92312820F0}" type="slidenum">
              <a:rPr lang="en-ZA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540211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162" y="2125980"/>
            <a:ext cx="10360501" cy="4461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99" b="1" i="0">
                <a:solidFill>
                  <a:srgbClr val="F7901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324" y="3840480"/>
            <a:ext cx="853217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47247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99" b="1" i="0">
                <a:solidFill>
                  <a:srgbClr val="F7901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7009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99" b="1" i="0">
                <a:solidFill>
                  <a:srgbClr val="F7901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441" y="1577340"/>
            <a:ext cx="530213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7245" y="1577340"/>
            <a:ext cx="530213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615721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1555572" y="2944598"/>
            <a:ext cx="630391" cy="534035"/>
          </a:xfrm>
          <a:custGeom>
            <a:avLst/>
            <a:gdLst/>
            <a:ahLst/>
            <a:cxnLst/>
            <a:rect l="l" t="t" r="r" b="b"/>
            <a:pathLst>
              <a:path w="630554" h="534035">
                <a:moveTo>
                  <a:pt x="630369" y="0"/>
                </a:moveTo>
                <a:lnTo>
                  <a:pt x="266992" y="0"/>
                </a:lnTo>
                <a:lnTo>
                  <a:pt x="218998" y="4301"/>
                </a:lnTo>
                <a:lnTo>
                  <a:pt x="173828" y="16703"/>
                </a:lnTo>
                <a:lnTo>
                  <a:pt x="132234" y="36451"/>
                </a:lnTo>
                <a:lnTo>
                  <a:pt x="94970" y="62791"/>
                </a:lnTo>
                <a:lnTo>
                  <a:pt x="62791" y="94970"/>
                </a:lnTo>
                <a:lnTo>
                  <a:pt x="36451" y="132234"/>
                </a:lnTo>
                <a:lnTo>
                  <a:pt x="16703" y="173828"/>
                </a:lnTo>
                <a:lnTo>
                  <a:pt x="4301" y="218998"/>
                </a:lnTo>
                <a:lnTo>
                  <a:pt x="0" y="266992"/>
                </a:lnTo>
                <a:lnTo>
                  <a:pt x="4301" y="314985"/>
                </a:lnTo>
                <a:lnTo>
                  <a:pt x="16703" y="360155"/>
                </a:lnTo>
                <a:lnTo>
                  <a:pt x="36451" y="401749"/>
                </a:lnTo>
                <a:lnTo>
                  <a:pt x="62791" y="439013"/>
                </a:lnTo>
                <a:lnTo>
                  <a:pt x="94970" y="471192"/>
                </a:lnTo>
                <a:lnTo>
                  <a:pt x="132234" y="497532"/>
                </a:lnTo>
                <a:lnTo>
                  <a:pt x="173828" y="517280"/>
                </a:lnTo>
                <a:lnTo>
                  <a:pt x="218998" y="529682"/>
                </a:lnTo>
                <a:lnTo>
                  <a:pt x="266992" y="533984"/>
                </a:lnTo>
                <a:lnTo>
                  <a:pt x="630369" y="533984"/>
                </a:lnTo>
                <a:lnTo>
                  <a:pt x="6303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399"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12185651" cy="326390"/>
          </a:xfrm>
          <a:custGeom>
            <a:avLst/>
            <a:gdLst/>
            <a:ahLst/>
            <a:cxnLst/>
            <a:rect l="l" t="t" r="r" b="b"/>
            <a:pathLst>
              <a:path w="12188825" h="326390">
                <a:moveTo>
                  <a:pt x="12188825" y="0"/>
                </a:moveTo>
                <a:lnTo>
                  <a:pt x="0" y="0"/>
                </a:lnTo>
                <a:lnTo>
                  <a:pt x="12188825" y="326123"/>
                </a:lnTo>
                <a:lnTo>
                  <a:pt x="12188825" y="0"/>
                </a:lnTo>
                <a:close/>
              </a:path>
            </a:pathLst>
          </a:custGeom>
          <a:solidFill>
            <a:srgbClr val="FF9933"/>
          </a:solidFill>
        </p:spPr>
        <p:txBody>
          <a:bodyPr wrap="square" lIns="0" tIns="0" rIns="0" bIns="0" rtlCol="0"/>
          <a:lstStyle/>
          <a:p>
            <a:endParaRPr sz="2399"/>
          </a:p>
        </p:txBody>
      </p:sp>
      <p:sp>
        <p:nvSpPr>
          <p:cNvPr id="18" name="bg object 18"/>
          <p:cNvSpPr/>
          <p:nvPr/>
        </p:nvSpPr>
        <p:spPr>
          <a:xfrm>
            <a:off x="609283" y="6295320"/>
            <a:ext cx="8935297" cy="0"/>
          </a:xfrm>
          <a:custGeom>
            <a:avLst/>
            <a:gdLst/>
            <a:ahLst/>
            <a:cxnLst/>
            <a:rect l="l" t="t" r="r" b="b"/>
            <a:pathLst>
              <a:path w="8937625">
                <a:moveTo>
                  <a:pt x="0" y="0"/>
                </a:moveTo>
                <a:lnTo>
                  <a:pt x="8937269" y="0"/>
                </a:lnTo>
              </a:path>
            </a:pathLst>
          </a:custGeom>
          <a:ln w="38100">
            <a:solidFill>
              <a:srgbClr val="F7901E"/>
            </a:solidFill>
          </a:ln>
        </p:spPr>
        <p:txBody>
          <a:bodyPr wrap="square" lIns="0" tIns="0" rIns="0" bIns="0" rtlCol="0"/>
          <a:lstStyle/>
          <a:p>
            <a:endParaRPr sz="2399"/>
          </a:p>
        </p:txBody>
      </p:sp>
      <p:pic>
        <p:nvPicPr>
          <p:cNvPr id="19" name="bg 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52012" y="6042448"/>
            <a:ext cx="1609418" cy="630918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0" y="0"/>
            <a:ext cx="12185651" cy="326390"/>
          </a:xfrm>
          <a:custGeom>
            <a:avLst/>
            <a:gdLst/>
            <a:ahLst/>
            <a:cxnLst/>
            <a:rect l="l" t="t" r="r" b="b"/>
            <a:pathLst>
              <a:path w="12188825" h="326390">
                <a:moveTo>
                  <a:pt x="12188825" y="0"/>
                </a:moveTo>
                <a:lnTo>
                  <a:pt x="0" y="0"/>
                </a:lnTo>
                <a:lnTo>
                  <a:pt x="12188825" y="326123"/>
                </a:lnTo>
                <a:lnTo>
                  <a:pt x="12188825" y="0"/>
                </a:lnTo>
                <a:close/>
              </a:path>
            </a:pathLst>
          </a:custGeom>
          <a:solidFill>
            <a:srgbClr val="FF9933"/>
          </a:solidFill>
        </p:spPr>
        <p:txBody>
          <a:bodyPr wrap="square" lIns="0" tIns="0" rIns="0" bIns="0" rtlCol="0"/>
          <a:lstStyle/>
          <a:p>
            <a:endParaRPr sz="2399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99" b="1" i="0">
                <a:solidFill>
                  <a:srgbClr val="F7901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74715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08648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26" y="256464"/>
            <a:ext cx="9790361" cy="44627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4346" y="1341439"/>
            <a:ext cx="5658493" cy="1666290"/>
          </a:xfrm>
        </p:spPr>
        <p:txBody>
          <a:bodyPr/>
          <a:lstStyle>
            <a:lvl1pPr>
              <a:defRPr sz="2811"/>
            </a:lvl1pPr>
            <a:lvl2pPr>
              <a:defRPr sz="2390"/>
            </a:lvl2pPr>
            <a:lvl3pPr>
              <a:defRPr sz="1968"/>
            </a:lvl3pPr>
            <a:lvl4pPr>
              <a:defRPr sz="1827"/>
            </a:lvl4pPr>
            <a:lvl5pPr>
              <a:defRPr sz="1827"/>
            </a:lvl5pPr>
            <a:lvl6pPr>
              <a:defRPr sz="1827"/>
            </a:lvl6pPr>
            <a:lvl7pPr>
              <a:defRPr sz="1827"/>
            </a:lvl7pPr>
            <a:lvl8pPr>
              <a:defRPr sz="1827"/>
            </a:lvl8pPr>
            <a:lvl9pPr>
              <a:defRPr sz="182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9" y="1341439"/>
            <a:ext cx="5658493" cy="1666290"/>
          </a:xfrm>
        </p:spPr>
        <p:txBody>
          <a:bodyPr/>
          <a:lstStyle>
            <a:lvl1pPr>
              <a:defRPr sz="2811"/>
            </a:lvl1pPr>
            <a:lvl2pPr>
              <a:defRPr sz="2390"/>
            </a:lvl2pPr>
            <a:lvl3pPr>
              <a:defRPr sz="1968"/>
            </a:lvl3pPr>
            <a:lvl4pPr>
              <a:defRPr sz="1827"/>
            </a:lvl4pPr>
            <a:lvl5pPr>
              <a:defRPr sz="1827"/>
            </a:lvl5pPr>
            <a:lvl6pPr>
              <a:defRPr sz="1827"/>
            </a:lvl6pPr>
            <a:lvl7pPr>
              <a:defRPr sz="1827"/>
            </a:lvl7pPr>
            <a:lvl8pPr>
              <a:defRPr sz="1827"/>
            </a:lvl8pPr>
            <a:lvl9pPr>
              <a:defRPr sz="182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91F26F3-9381-4FCC-9985-C1BBE85084E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8775954" y="6377941"/>
            <a:ext cx="2803430" cy="369332"/>
          </a:xfrm>
        </p:spPr>
        <p:txBody>
          <a:bodyPr/>
          <a:lstStyle>
            <a:lvl1pPr defTabSz="384963" hangingPunct="0">
              <a:defRPr/>
            </a:lvl1pPr>
          </a:lstStyle>
          <a:p>
            <a:pPr>
              <a:defRPr/>
            </a:pPr>
            <a:fld id="{15C9A990-2363-4C4C-9F64-851A3C40C932}" type="slidenum">
              <a:rPr lang="en-ZA" altLang="en-US"/>
              <a:pPr>
                <a:defRPr/>
              </a:pPr>
              <a:t>‹#›</a:t>
            </a:fld>
            <a:endParaRPr lang="en-ZA" altLang="en-US" dirty="0"/>
          </a:p>
        </p:txBody>
      </p:sp>
    </p:spTree>
    <p:extLst>
      <p:ext uri="{BB962C8B-B14F-4D97-AF65-F5344CB8AC3E}">
        <p14:creationId xmlns:p14="http://schemas.microsoft.com/office/powerpoint/2010/main" val="28877347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2" y="1254321"/>
            <a:ext cx="10671598" cy="4650160"/>
          </a:xfrm>
        </p:spPr>
        <p:txBody>
          <a:bodyPr>
            <a:normAutofit/>
          </a:bodyPr>
          <a:lstStyle>
            <a:lvl1pPr>
              <a:defRPr sz="1698"/>
            </a:lvl1pPr>
            <a:lvl2pPr>
              <a:defRPr sz="1698"/>
            </a:lvl2pPr>
            <a:lvl3pPr>
              <a:defRPr sz="1698"/>
            </a:lvl3pPr>
            <a:lvl4pPr>
              <a:defRPr sz="1698"/>
            </a:lvl4pPr>
            <a:lvl5pPr>
              <a:defRPr sz="169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9577D-CB4D-F047-BCAF-0F634EDAE0D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443" y="6356355"/>
            <a:ext cx="838169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marR="0" indent="0" algn="l" defTabSz="6091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00" b="0">
                <a:solidFill>
                  <a:srgbClr val="A6A6A6"/>
                </a:solidFill>
                <a:latin typeface="Abadi" panose="020B0604020104020204" pitchFamily="34" charset="0"/>
              </a:defRPr>
            </a:lvl1pPr>
          </a:lstStyle>
          <a:p>
            <a:pPr>
              <a:defRPr/>
            </a:pPr>
            <a:r>
              <a:rPr lang="en-US" cap="all" dirty="0">
                <a:solidFill>
                  <a:prstClr val="black"/>
                </a:solidFill>
              </a:rPr>
              <a:t>The Transformation Fund: </a:t>
            </a:r>
            <a:r>
              <a:rPr lang="en-US" cap="all" dirty="0" err="1">
                <a:solidFill>
                  <a:prstClr val="black"/>
                </a:solidFill>
              </a:rPr>
              <a:t>Catalysing</a:t>
            </a:r>
            <a:r>
              <a:rPr lang="en-US" cap="all" dirty="0">
                <a:solidFill>
                  <a:prstClr val="black"/>
                </a:solidFill>
              </a:rPr>
              <a:t> inclusive growth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609441" y="6295321"/>
            <a:ext cx="8937264" cy="0"/>
          </a:xfrm>
          <a:prstGeom prst="line">
            <a:avLst/>
          </a:prstGeom>
          <a:ln w="38100" cmpd="sng">
            <a:solidFill>
              <a:schemeClr val="accent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443" y="275167"/>
            <a:ext cx="10969943" cy="828636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>
              <a:defRPr sz="2898">
                <a:solidFill>
                  <a:srgbClr val="F7901E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9590503" y="5946283"/>
            <a:ext cx="2234275" cy="707974"/>
            <a:chOff x="6405090" y="1664510"/>
            <a:chExt cx="4270068" cy="1353055"/>
          </a:xfrm>
        </p:grpSpPr>
        <p:grpSp>
          <p:nvGrpSpPr>
            <p:cNvPr id="9" name="Group 8"/>
            <p:cNvGrpSpPr/>
            <p:nvPr/>
          </p:nvGrpSpPr>
          <p:grpSpPr>
            <a:xfrm>
              <a:off x="6405090" y="1664510"/>
              <a:ext cx="4270068" cy="1353055"/>
              <a:chOff x="6240162" y="558383"/>
              <a:chExt cx="7323920" cy="2320729"/>
            </a:xfrm>
          </p:grpSpPr>
          <p:pic>
            <p:nvPicPr>
              <p:cNvPr id="15" name="Picture 14" descr="the dtic.png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240162" y="558383"/>
                <a:ext cx="3865920" cy="2320729"/>
              </a:xfrm>
              <a:prstGeom prst="rect">
                <a:avLst/>
              </a:prstGeom>
            </p:spPr>
          </p:pic>
          <p:pic>
            <p:nvPicPr>
              <p:cNvPr id="16" name="Picture 15" descr="the NEF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631907" y="1194501"/>
                <a:ext cx="2932175" cy="1152145"/>
              </a:xfrm>
              <a:prstGeom prst="rect">
                <a:avLst/>
              </a:prstGeom>
            </p:spPr>
          </p:pic>
        </p:grpSp>
        <p:cxnSp>
          <p:nvCxnSpPr>
            <p:cNvPr id="11" name="Straight Connector 10"/>
            <p:cNvCxnSpPr/>
            <p:nvPr/>
          </p:nvCxnSpPr>
          <p:spPr>
            <a:xfrm>
              <a:off x="8768519" y="1926974"/>
              <a:ext cx="0" cy="802045"/>
            </a:xfrm>
            <a:prstGeom prst="line">
              <a:avLst/>
            </a:prstGeom>
            <a:ln w="3175" cmpd="sng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27182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9577D-CB4D-F047-BCAF-0F634EDAE0D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443" y="6356355"/>
            <a:ext cx="838169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marR="0" indent="0" algn="l" defTabSz="6091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00" b="0" smtClean="0">
                <a:solidFill>
                  <a:srgbClr val="A6A6A6"/>
                </a:solidFill>
                <a:latin typeface="Abadi" panose="020B0604020104020204" pitchFamily="34" charset="0"/>
              </a:defRPr>
            </a:lvl1pPr>
          </a:lstStyle>
          <a:p>
            <a:pPr>
              <a:defRPr/>
            </a:pPr>
            <a:r>
              <a:rPr lang="en-US" cap="all" dirty="0">
                <a:solidFill>
                  <a:prstClr val="black"/>
                </a:solidFill>
              </a:rPr>
              <a:t>The Transformation Fund: </a:t>
            </a:r>
            <a:r>
              <a:rPr lang="en-US" cap="all" dirty="0" err="1">
                <a:solidFill>
                  <a:prstClr val="black"/>
                </a:solidFill>
              </a:rPr>
              <a:t>Catalysing</a:t>
            </a:r>
            <a:r>
              <a:rPr lang="en-US" cap="all" dirty="0">
                <a:solidFill>
                  <a:prstClr val="black"/>
                </a:solidFill>
              </a:rPr>
              <a:t> inclusive growth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609441" y="6295321"/>
            <a:ext cx="8937264" cy="0"/>
          </a:xfrm>
          <a:prstGeom prst="line">
            <a:avLst/>
          </a:prstGeom>
          <a:ln w="38100" cmpd="sng">
            <a:solidFill>
              <a:srgbClr val="F7901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09442" y="677338"/>
            <a:ext cx="10754099" cy="4365037"/>
          </a:xfrm>
        </p:spPr>
        <p:txBody>
          <a:bodyPr/>
          <a:lstStyle/>
          <a:p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609442" y="5331885"/>
            <a:ext cx="8557258" cy="814916"/>
          </a:xfrm>
        </p:spPr>
        <p:txBody>
          <a:bodyPr anchor="ctr">
            <a:normAutofit/>
          </a:bodyPr>
          <a:lstStyle>
            <a:lvl1pPr>
              <a:defRPr sz="2698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9590503" y="5946283"/>
            <a:ext cx="2234275" cy="707974"/>
            <a:chOff x="6405090" y="1664510"/>
            <a:chExt cx="4270068" cy="1353055"/>
          </a:xfrm>
        </p:grpSpPr>
        <p:grpSp>
          <p:nvGrpSpPr>
            <p:cNvPr id="10" name="Group 9"/>
            <p:cNvGrpSpPr/>
            <p:nvPr/>
          </p:nvGrpSpPr>
          <p:grpSpPr>
            <a:xfrm>
              <a:off x="6405090" y="1664510"/>
              <a:ext cx="4270068" cy="1353055"/>
              <a:chOff x="6240162" y="558383"/>
              <a:chExt cx="7323920" cy="2320729"/>
            </a:xfrm>
          </p:grpSpPr>
          <p:pic>
            <p:nvPicPr>
              <p:cNvPr id="15" name="Picture 14" descr="the dtic.png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240162" y="558383"/>
                <a:ext cx="3865920" cy="2320729"/>
              </a:xfrm>
              <a:prstGeom prst="rect">
                <a:avLst/>
              </a:prstGeom>
            </p:spPr>
          </p:pic>
          <p:pic>
            <p:nvPicPr>
              <p:cNvPr id="16" name="Picture 15" descr="the NEF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631907" y="1194501"/>
                <a:ext cx="2932175" cy="1152145"/>
              </a:xfrm>
              <a:prstGeom prst="rect">
                <a:avLst/>
              </a:prstGeom>
            </p:spPr>
          </p:pic>
        </p:grpSp>
        <p:cxnSp>
          <p:nvCxnSpPr>
            <p:cNvPr id="11" name="Straight Connector 10"/>
            <p:cNvCxnSpPr/>
            <p:nvPr/>
          </p:nvCxnSpPr>
          <p:spPr>
            <a:xfrm>
              <a:off x="8768519" y="1926974"/>
              <a:ext cx="0" cy="802045"/>
            </a:xfrm>
            <a:prstGeom prst="line">
              <a:avLst/>
            </a:prstGeom>
            <a:ln w="3175" cmpd="sng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186400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2" y="1254321"/>
            <a:ext cx="10671598" cy="4650160"/>
          </a:xfrm>
        </p:spPr>
        <p:txBody>
          <a:bodyPr>
            <a:normAutofit/>
          </a:bodyPr>
          <a:lstStyle>
            <a:lvl1pPr>
              <a:defRPr sz="1698"/>
            </a:lvl1pPr>
            <a:lvl2pPr>
              <a:defRPr sz="1698"/>
            </a:lvl2pPr>
            <a:lvl3pPr>
              <a:defRPr sz="1698"/>
            </a:lvl3pPr>
            <a:lvl4pPr>
              <a:defRPr sz="1698"/>
            </a:lvl4pPr>
            <a:lvl5pPr>
              <a:defRPr sz="1698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9577D-CB4D-F047-BCAF-0F634EDAE0D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443" y="6356355"/>
            <a:ext cx="838169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marR="0" indent="0" algn="l" defTabSz="6091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200" b="0" smtClean="0">
                <a:solidFill>
                  <a:schemeClr val="bg1">
                    <a:lumMod val="65000"/>
                  </a:schemeClr>
                </a:solidFill>
                <a:latin typeface="Abadi" panose="020B0604020104020204" pitchFamily="34" charset="0"/>
              </a:defRPr>
            </a:lvl1pPr>
          </a:lstStyle>
          <a:p>
            <a:pPr>
              <a:defRPr/>
            </a:pPr>
            <a:r>
              <a:rPr lang="en-US" cap="all" dirty="0">
                <a:solidFill>
                  <a:prstClr val="black"/>
                </a:solidFill>
              </a:rPr>
              <a:t>The Transformation Fund: </a:t>
            </a:r>
            <a:r>
              <a:rPr lang="en-US" cap="all" dirty="0" err="1">
                <a:solidFill>
                  <a:prstClr val="black"/>
                </a:solidFill>
              </a:rPr>
              <a:t>Catalysing</a:t>
            </a:r>
            <a:r>
              <a:rPr lang="en-US" cap="all" dirty="0">
                <a:solidFill>
                  <a:prstClr val="black"/>
                </a:solidFill>
              </a:rPr>
              <a:t> inclusive growth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609441" y="6295321"/>
            <a:ext cx="8937264" cy="0"/>
          </a:xfrm>
          <a:prstGeom prst="line">
            <a:avLst/>
          </a:prstGeom>
          <a:ln w="38100" cmpd="sng">
            <a:solidFill>
              <a:schemeClr val="accent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443" y="275167"/>
            <a:ext cx="10969943" cy="828636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>
              <a:defRPr sz="2898">
                <a:solidFill>
                  <a:srgbClr val="F7901E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9590503" y="5946283"/>
            <a:ext cx="2234275" cy="707974"/>
            <a:chOff x="6405090" y="1664510"/>
            <a:chExt cx="4270068" cy="1353055"/>
          </a:xfrm>
        </p:grpSpPr>
        <p:grpSp>
          <p:nvGrpSpPr>
            <p:cNvPr id="9" name="Group 8"/>
            <p:cNvGrpSpPr/>
            <p:nvPr/>
          </p:nvGrpSpPr>
          <p:grpSpPr>
            <a:xfrm>
              <a:off x="6405090" y="1664510"/>
              <a:ext cx="4270068" cy="1353055"/>
              <a:chOff x="6240162" y="558383"/>
              <a:chExt cx="7323920" cy="2320729"/>
            </a:xfrm>
          </p:grpSpPr>
          <p:pic>
            <p:nvPicPr>
              <p:cNvPr id="15" name="Picture 14" descr="the dtic.png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240162" y="558383"/>
                <a:ext cx="3865920" cy="2320729"/>
              </a:xfrm>
              <a:prstGeom prst="rect">
                <a:avLst/>
              </a:prstGeom>
            </p:spPr>
          </p:pic>
          <p:pic>
            <p:nvPicPr>
              <p:cNvPr id="16" name="Picture 15" descr="the NEF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631907" y="1194501"/>
                <a:ext cx="2932175" cy="1152145"/>
              </a:xfrm>
              <a:prstGeom prst="rect">
                <a:avLst/>
              </a:prstGeom>
            </p:spPr>
          </p:pic>
        </p:grpSp>
        <p:cxnSp>
          <p:nvCxnSpPr>
            <p:cNvPr id="11" name="Straight Connector 10"/>
            <p:cNvCxnSpPr/>
            <p:nvPr/>
          </p:nvCxnSpPr>
          <p:spPr>
            <a:xfrm>
              <a:off x="8768519" y="1926974"/>
              <a:ext cx="0" cy="802045"/>
            </a:xfrm>
            <a:prstGeom prst="line">
              <a:avLst/>
            </a:prstGeom>
            <a:ln w="3175" cmpd="sng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47286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/>
          <p:cNvSpPr/>
          <p:nvPr userDrawn="1"/>
        </p:nvSpPr>
        <p:spPr>
          <a:xfrm flipH="1" flipV="1">
            <a:off x="2" y="1"/>
            <a:ext cx="12188825" cy="326124"/>
          </a:xfrm>
          <a:prstGeom prst="rtTriangle">
            <a:avLst/>
          </a:prstGeom>
          <a:solidFill>
            <a:srgbClr val="FF9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35" tIns="60917" rIns="121835" bIns="60917" spcCol="0" rtlCol="0" anchor="ctr"/>
          <a:lstStyle/>
          <a:p>
            <a:pPr algn="ctr"/>
            <a:endParaRPr lang="en-US" sz="1798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1943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7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ame Side Corner Rectangle 1"/>
          <p:cNvSpPr/>
          <p:nvPr userDrawn="1"/>
        </p:nvSpPr>
        <p:spPr>
          <a:xfrm rot="16200000">
            <a:off x="11596908" y="2889772"/>
            <a:ext cx="547436" cy="63640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99" tIns="60949" rIns="121899" bIns="6094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7615" y="976446"/>
            <a:ext cx="5703424" cy="472965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65336" y="3023712"/>
            <a:ext cx="531702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6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F829577D-CB4D-F047-BCAF-0F634EDAE0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ight Triangle 4"/>
          <p:cNvSpPr/>
          <p:nvPr userDrawn="1"/>
        </p:nvSpPr>
        <p:spPr>
          <a:xfrm flipH="1" flipV="1">
            <a:off x="0" y="1"/>
            <a:ext cx="12188825" cy="326124"/>
          </a:xfrm>
          <a:prstGeom prst="rtTriangle">
            <a:avLst/>
          </a:prstGeom>
          <a:solidFill>
            <a:srgbClr val="FF9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9" tIns="60949" rIns="121899" bIns="60949" spcCol="0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992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801" r:id="rId2"/>
    <p:sldLayoutId id="2147483660" r:id="rId3"/>
  </p:sldLayoutIdLst>
  <p:hf hdr="0" ftr="0" dt="0"/>
  <p:txStyles>
    <p:titleStyle>
      <a:lvl1pPr algn="l" defTabSz="609493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609493" rtl="0" eaLnBrk="1" latinLnBrk="0" hangingPunct="1">
        <a:spcBef>
          <a:spcPct val="20000"/>
        </a:spcBef>
        <a:buFont typeface="Arial"/>
        <a:buNone/>
        <a:defRPr sz="1700" kern="1200">
          <a:solidFill>
            <a:schemeClr val="tx1"/>
          </a:solidFill>
          <a:latin typeface="Arial"/>
          <a:ea typeface="+mn-ea"/>
          <a:cs typeface="Arial"/>
        </a:defRPr>
      </a:lvl1pPr>
      <a:lvl2pPr marL="990427" indent="-380933" algn="l" defTabSz="609493" rtl="0" eaLnBrk="1" latinLnBrk="0" hangingPunct="1">
        <a:spcBef>
          <a:spcPct val="20000"/>
        </a:spcBef>
        <a:buFont typeface="Arial"/>
        <a:buChar char="–"/>
        <a:defRPr sz="1700" kern="1200">
          <a:solidFill>
            <a:schemeClr val="tx1"/>
          </a:solidFill>
          <a:latin typeface="Arial"/>
          <a:ea typeface="+mn-ea"/>
          <a:cs typeface="Arial"/>
        </a:defRPr>
      </a:lvl2pPr>
      <a:lvl3pPr marL="1523733" indent="-304747" algn="l" defTabSz="609493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Arial"/>
          <a:ea typeface="+mn-ea"/>
          <a:cs typeface="Arial"/>
        </a:defRPr>
      </a:lvl3pPr>
      <a:lvl4pPr marL="2133227" indent="-304747" algn="l" defTabSz="609493" rtl="0" eaLnBrk="1" latinLnBrk="0" hangingPunct="1">
        <a:spcBef>
          <a:spcPct val="20000"/>
        </a:spcBef>
        <a:buFont typeface="Arial"/>
        <a:buChar char="–"/>
        <a:defRPr sz="1700" kern="1200">
          <a:solidFill>
            <a:schemeClr val="tx1"/>
          </a:solidFill>
          <a:latin typeface="Arial"/>
          <a:ea typeface="+mn-ea"/>
          <a:cs typeface="Arial"/>
        </a:defRPr>
      </a:lvl4pPr>
      <a:lvl5pPr marL="2742720" indent="-304747" algn="l" defTabSz="609493" rtl="0" eaLnBrk="1" latinLnBrk="0" hangingPunct="1">
        <a:spcBef>
          <a:spcPct val="20000"/>
        </a:spcBef>
        <a:buFont typeface="Arial"/>
        <a:buChar char="»"/>
        <a:defRPr sz="1700" kern="1200">
          <a:solidFill>
            <a:schemeClr val="tx1"/>
          </a:solidFill>
          <a:latin typeface="Arial"/>
          <a:ea typeface="+mn-ea"/>
          <a:cs typeface="Arial"/>
        </a:defRPr>
      </a:lvl5pPr>
      <a:lvl6pPr marL="3352213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1555572" y="2944598"/>
            <a:ext cx="630391" cy="534035"/>
          </a:xfrm>
          <a:custGeom>
            <a:avLst/>
            <a:gdLst/>
            <a:ahLst/>
            <a:cxnLst/>
            <a:rect l="l" t="t" r="r" b="b"/>
            <a:pathLst>
              <a:path w="630554" h="534035">
                <a:moveTo>
                  <a:pt x="630369" y="0"/>
                </a:moveTo>
                <a:lnTo>
                  <a:pt x="266992" y="0"/>
                </a:lnTo>
                <a:lnTo>
                  <a:pt x="218998" y="4301"/>
                </a:lnTo>
                <a:lnTo>
                  <a:pt x="173828" y="16703"/>
                </a:lnTo>
                <a:lnTo>
                  <a:pt x="132234" y="36451"/>
                </a:lnTo>
                <a:lnTo>
                  <a:pt x="94970" y="62791"/>
                </a:lnTo>
                <a:lnTo>
                  <a:pt x="62791" y="94970"/>
                </a:lnTo>
                <a:lnTo>
                  <a:pt x="36451" y="132234"/>
                </a:lnTo>
                <a:lnTo>
                  <a:pt x="16703" y="173828"/>
                </a:lnTo>
                <a:lnTo>
                  <a:pt x="4301" y="218998"/>
                </a:lnTo>
                <a:lnTo>
                  <a:pt x="0" y="266992"/>
                </a:lnTo>
                <a:lnTo>
                  <a:pt x="4301" y="314985"/>
                </a:lnTo>
                <a:lnTo>
                  <a:pt x="16703" y="360155"/>
                </a:lnTo>
                <a:lnTo>
                  <a:pt x="36451" y="401749"/>
                </a:lnTo>
                <a:lnTo>
                  <a:pt x="62791" y="439013"/>
                </a:lnTo>
                <a:lnTo>
                  <a:pt x="94970" y="471192"/>
                </a:lnTo>
                <a:lnTo>
                  <a:pt x="132234" y="497532"/>
                </a:lnTo>
                <a:lnTo>
                  <a:pt x="173828" y="517280"/>
                </a:lnTo>
                <a:lnTo>
                  <a:pt x="218998" y="529682"/>
                </a:lnTo>
                <a:lnTo>
                  <a:pt x="266992" y="533984"/>
                </a:lnTo>
                <a:lnTo>
                  <a:pt x="630369" y="533984"/>
                </a:lnTo>
                <a:lnTo>
                  <a:pt x="6303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399"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12185651" cy="326390"/>
          </a:xfrm>
          <a:custGeom>
            <a:avLst/>
            <a:gdLst/>
            <a:ahLst/>
            <a:cxnLst/>
            <a:rect l="l" t="t" r="r" b="b"/>
            <a:pathLst>
              <a:path w="12188825" h="326390">
                <a:moveTo>
                  <a:pt x="12188825" y="0"/>
                </a:moveTo>
                <a:lnTo>
                  <a:pt x="0" y="0"/>
                </a:lnTo>
                <a:lnTo>
                  <a:pt x="12188825" y="326123"/>
                </a:lnTo>
                <a:lnTo>
                  <a:pt x="12188825" y="0"/>
                </a:lnTo>
                <a:close/>
              </a:path>
            </a:pathLst>
          </a:custGeom>
          <a:solidFill>
            <a:srgbClr val="FF9933"/>
          </a:solidFill>
        </p:spPr>
        <p:txBody>
          <a:bodyPr wrap="square" lIns="0" tIns="0" rIns="0" bIns="0" rtlCol="0"/>
          <a:lstStyle/>
          <a:p>
            <a:endParaRPr sz="2399"/>
          </a:p>
        </p:txBody>
      </p:sp>
      <p:sp>
        <p:nvSpPr>
          <p:cNvPr id="18" name="bg object 18"/>
          <p:cNvSpPr/>
          <p:nvPr/>
        </p:nvSpPr>
        <p:spPr>
          <a:xfrm flipV="1">
            <a:off x="609283" y="6083280"/>
            <a:ext cx="8608517" cy="212041"/>
          </a:xfrm>
          <a:custGeom>
            <a:avLst/>
            <a:gdLst/>
            <a:ahLst/>
            <a:cxnLst/>
            <a:rect l="l" t="t" r="r" b="b"/>
            <a:pathLst>
              <a:path w="8937625">
                <a:moveTo>
                  <a:pt x="0" y="0"/>
                </a:moveTo>
                <a:lnTo>
                  <a:pt x="8937269" y="0"/>
                </a:lnTo>
              </a:path>
            </a:pathLst>
          </a:custGeom>
          <a:ln w="38100">
            <a:solidFill>
              <a:srgbClr val="F7901E"/>
            </a:solidFill>
          </a:ln>
        </p:spPr>
        <p:txBody>
          <a:bodyPr wrap="square" lIns="0" tIns="0" rIns="0" bIns="0" rtlCol="0"/>
          <a:lstStyle/>
          <a:p>
            <a:endParaRPr sz="2399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71199" y="436114"/>
            <a:ext cx="9272388" cy="44627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>
              <a:defRPr sz="2900" b="1" i="0">
                <a:solidFill>
                  <a:srgbClr val="F7901E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71198" y="1240968"/>
            <a:ext cx="555988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61AD8A0-607F-B3CC-C7DE-595B7F65205D}"/>
              </a:ext>
            </a:extLst>
          </p:cNvPr>
          <p:cNvSpPr txBox="1">
            <a:spLocks/>
          </p:cNvSpPr>
          <p:nvPr userDrawn="1"/>
        </p:nvSpPr>
        <p:spPr>
          <a:xfrm>
            <a:off x="11759912" y="3023714"/>
            <a:ext cx="804117" cy="365125"/>
          </a:xfrm>
          <a:prstGeom prst="rect">
            <a:avLst/>
          </a:prstGeom>
        </p:spPr>
        <p:txBody>
          <a:bodyPr vert="horz" lIns="121867" tIns="60933" rIns="121867" bIns="60933" rtlCol="0" anchor="ctr"/>
          <a:lstStyle>
            <a:defPPr>
              <a:defRPr kern="0"/>
            </a:defPPr>
            <a:lvl1pPr algn="l">
              <a:defRPr sz="16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12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29577D-CB4D-F047-BCAF-0F634EDAE0DF}" type="slidenum">
              <a:rPr kumimoji="0" 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12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9" name="bg object 1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880111" y="6020974"/>
            <a:ext cx="1399668" cy="54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448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Abadi" panose="020B0604020104020204" pitchFamily="34" charset="0"/>
          <a:ea typeface="+mn-ea"/>
          <a:cs typeface="+mn-cs"/>
        </a:defRPr>
      </a:lvl1pPr>
      <a:lvl2pPr marL="457063">
        <a:defRPr>
          <a:latin typeface="+mn-lt"/>
          <a:ea typeface="+mn-ea"/>
          <a:cs typeface="+mn-cs"/>
        </a:defRPr>
      </a:lvl2pPr>
      <a:lvl3pPr marL="914126">
        <a:defRPr>
          <a:latin typeface="+mn-lt"/>
          <a:ea typeface="+mn-ea"/>
          <a:cs typeface="+mn-cs"/>
        </a:defRPr>
      </a:lvl3pPr>
      <a:lvl4pPr marL="1371189">
        <a:defRPr>
          <a:latin typeface="+mn-lt"/>
          <a:ea typeface="+mn-ea"/>
          <a:cs typeface="+mn-cs"/>
        </a:defRPr>
      </a:lvl4pPr>
      <a:lvl5pPr marL="1828251">
        <a:defRPr>
          <a:latin typeface="+mn-lt"/>
          <a:ea typeface="+mn-ea"/>
          <a:cs typeface="+mn-cs"/>
        </a:defRPr>
      </a:lvl5pPr>
      <a:lvl6pPr marL="2285314">
        <a:defRPr>
          <a:latin typeface="+mn-lt"/>
          <a:ea typeface="+mn-ea"/>
          <a:cs typeface="+mn-cs"/>
        </a:defRPr>
      </a:lvl6pPr>
      <a:lvl7pPr marL="2742377">
        <a:defRPr>
          <a:latin typeface="+mn-lt"/>
          <a:ea typeface="+mn-ea"/>
          <a:cs typeface="+mn-cs"/>
        </a:defRPr>
      </a:lvl7pPr>
      <a:lvl8pPr marL="3199440">
        <a:defRPr>
          <a:latin typeface="+mn-lt"/>
          <a:ea typeface="+mn-ea"/>
          <a:cs typeface="+mn-cs"/>
        </a:defRPr>
      </a:lvl8pPr>
      <a:lvl9pPr marL="3656503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063">
        <a:defRPr>
          <a:latin typeface="+mn-lt"/>
          <a:ea typeface="+mn-ea"/>
          <a:cs typeface="+mn-cs"/>
        </a:defRPr>
      </a:lvl2pPr>
      <a:lvl3pPr marL="914126">
        <a:defRPr>
          <a:latin typeface="+mn-lt"/>
          <a:ea typeface="+mn-ea"/>
          <a:cs typeface="+mn-cs"/>
        </a:defRPr>
      </a:lvl3pPr>
      <a:lvl4pPr marL="1371189">
        <a:defRPr>
          <a:latin typeface="+mn-lt"/>
          <a:ea typeface="+mn-ea"/>
          <a:cs typeface="+mn-cs"/>
        </a:defRPr>
      </a:lvl4pPr>
      <a:lvl5pPr marL="1828251">
        <a:defRPr>
          <a:latin typeface="+mn-lt"/>
          <a:ea typeface="+mn-ea"/>
          <a:cs typeface="+mn-cs"/>
        </a:defRPr>
      </a:lvl5pPr>
      <a:lvl6pPr marL="2285314">
        <a:defRPr>
          <a:latin typeface="+mn-lt"/>
          <a:ea typeface="+mn-ea"/>
          <a:cs typeface="+mn-cs"/>
        </a:defRPr>
      </a:lvl6pPr>
      <a:lvl7pPr marL="2742377">
        <a:defRPr>
          <a:latin typeface="+mn-lt"/>
          <a:ea typeface="+mn-ea"/>
          <a:cs typeface="+mn-cs"/>
        </a:defRPr>
      </a:lvl7pPr>
      <a:lvl8pPr marL="3199440">
        <a:defRPr>
          <a:latin typeface="+mn-lt"/>
          <a:ea typeface="+mn-ea"/>
          <a:cs typeface="+mn-cs"/>
        </a:defRPr>
      </a:lvl8pPr>
      <a:lvl9pPr marL="3656503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BF4ED7-C677-3541-BFBF-353694147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7F26D9-BDE3-9E5A-8680-9ED0BB908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7982" y="1825625"/>
            <a:ext cx="105128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1581AF-36F1-89AF-690E-957AEEFF4B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7982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AF8716-F37D-41D3-9154-CEF6C7F0AA47}" type="datetimeFigureOut">
              <a:rPr lang="en-ZA" smtClean="0"/>
              <a:t>2026/09/09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078024-2760-3B05-7C42-2680BD0E9C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7549" y="6356351"/>
            <a:ext cx="4113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2D8720-C508-5D0E-026C-FE7D198FC8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8357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8275B-23BF-444A-A146-1D8DD37D123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42864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</p:sldLayoutIdLst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31" indent="-228531" algn="l" defTabSz="9141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Abadi" panose="020B0604020104020204" pitchFamily="34" charset="0"/>
          <a:ea typeface="+mn-ea"/>
          <a:cs typeface="+mn-cs"/>
        </a:defRPr>
      </a:lvl1pPr>
      <a:lvl2pPr marL="68559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Abadi" panose="020B0604020104020204" pitchFamily="34" charset="0"/>
          <a:ea typeface="+mn-ea"/>
          <a:cs typeface="+mn-cs"/>
        </a:defRPr>
      </a:lvl2pPr>
      <a:lvl3pPr marL="1142657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Abadi" panose="020B0604020104020204" pitchFamily="34" charset="0"/>
          <a:ea typeface="+mn-ea"/>
          <a:cs typeface="+mn-cs"/>
        </a:defRPr>
      </a:lvl3pPr>
      <a:lvl4pPr marL="1599720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Abadi" panose="020B0604020104020204" pitchFamily="34" charset="0"/>
          <a:ea typeface="+mn-ea"/>
          <a:cs typeface="+mn-cs"/>
        </a:defRPr>
      </a:lvl4pPr>
      <a:lvl5pPr marL="2056783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Abadi" panose="020B0604020104020204" pitchFamily="34" charset="0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7615" y="976448"/>
            <a:ext cx="5703424" cy="472965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ounded Rectangle 11"/>
          <p:cNvSpPr/>
          <p:nvPr userDrawn="1"/>
        </p:nvSpPr>
        <p:spPr>
          <a:xfrm>
            <a:off x="11653162" y="2944595"/>
            <a:ext cx="910868" cy="533993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67" tIns="60933" rIns="121867" bIns="60933" rtlCol="0" anchor="ctr"/>
          <a:lstStyle/>
          <a:p>
            <a:pPr algn="ctr"/>
            <a:endParaRPr lang="en-US" sz="2399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59912" y="3023714"/>
            <a:ext cx="804117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6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F829577D-CB4D-F047-BCAF-0F634EDAE0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Right Triangle 4"/>
          <p:cNvSpPr/>
          <p:nvPr userDrawn="1"/>
        </p:nvSpPr>
        <p:spPr>
          <a:xfrm flipH="1" flipV="1">
            <a:off x="1" y="1"/>
            <a:ext cx="12188825" cy="326124"/>
          </a:xfrm>
          <a:prstGeom prst="rtTriangl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67" tIns="60933" rIns="121867" bIns="60933" spcCol="0" rtlCol="0" anchor="ctr"/>
          <a:lstStyle/>
          <a:p>
            <a:pPr algn="ctr"/>
            <a:endParaRPr lang="en-US" sz="2399" dirty="0"/>
          </a:p>
        </p:txBody>
      </p:sp>
    </p:spTree>
    <p:extLst>
      <p:ext uri="{BB962C8B-B14F-4D97-AF65-F5344CB8AC3E}">
        <p14:creationId xmlns:p14="http://schemas.microsoft.com/office/powerpoint/2010/main" val="1027062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</p:sldLayoutIdLst>
  <p:hf hdr="0" dt="0"/>
  <p:txStyles>
    <p:titleStyle>
      <a:lvl1pPr algn="l" defTabSz="609310" rtl="0" eaLnBrk="1" latinLnBrk="0" hangingPunct="1">
        <a:spcBef>
          <a:spcPct val="0"/>
        </a:spcBef>
        <a:buNone/>
        <a:defRPr sz="3199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609310" rtl="0" eaLnBrk="1" latinLnBrk="0" hangingPunct="1">
        <a:spcBef>
          <a:spcPct val="20000"/>
        </a:spcBef>
        <a:buFont typeface="Arial"/>
        <a:buNone/>
        <a:defRPr sz="1699" kern="1200">
          <a:solidFill>
            <a:schemeClr val="tx1"/>
          </a:solidFill>
          <a:latin typeface="Arial"/>
          <a:ea typeface="+mn-ea"/>
          <a:cs typeface="Arial"/>
        </a:defRPr>
      </a:lvl1pPr>
      <a:lvl2pPr marL="990130" indent="-380819" algn="l" defTabSz="609310" rtl="0" eaLnBrk="1" latinLnBrk="0" hangingPunct="1">
        <a:spcBef>
          <a:spcPct val="20000"/>
        </a:spcBef>
        <a:buFont typeface="Arial"/>
        <a:buChar char="–"/>
        <a:defRPr sz="1699" kern="1200">
          <a:solidFill>
            <a:schemeClr val="tx1"/>
          </a:solidFill>
          <a:latin typeface="Arial"/>
          <a:ea typeface="+mn-ea"/>
          <a:cs typeface="Arial"/>
        </a:defRPr>
      </a:lvl2pPr>
      <a:lvl3pPr marL="1523276" indent="-304656" algn="l" defTabSz="609310" rtl="0" eaLnBrk="1" latinLnBrk="0" hangingPunct="1">
        <a:spcBef>
          <a:spcPct val="20000"/>
        </a:spcBef>
        <a:buFont typeface="Arial"/>
        <a:buChar char="•"/>
        <a:defRPr sz="1699" kern="1200">
          <a:solidFill>
            <a:schemeClr val="tx1"/>
          </a:solidFill>
          <a:latin typeface="Arial"/>
          <a:ea typeface="+mn-ea"/>
          <a:cs typeface="Arial"/>
        </a:defRPr>
      </a:lvl3pPr>
      <a:lvl4pPr marL="2132587" indent="-304656" algn="l" defTabSz="609310" rtl="0" eaLnBrk="1" latinLnBrk="0" hangingPunct="1">
        <a:spcBef>
          <a:spcPct val="20000"/>
        </a:spcBef>
        <a:buFont typeface="Arial"/>
        <a:buChar char="–"/>
        <a:defRPr sz="1699" kern="1200">
          <a:solidFill>
            <a:schemeClr val="tx1"/>
          </a:solidFill>
          <a:latin typeface="Arial"/>
          <a:ea typeface="+mn-ea"/>
          <a:cs typeface="Arial"/>
        </a:defRPr>
      </a:lvl4pPr>
      <a:lvl5pPr marL="2741897" indent="-304656" algn="l" defTabSz="609310" rtl="0" eaLnBrk="1" latinLnBrk="0" hangingPunct="1">
        <a:spcBef>
          <a:spcPct val="20000"/>
        </a:spcBef>
        <a:buFont typeface="Arial"/>
        <a:buChar char="»"/>
        <a:defRPr sz="1699" kern="1200">
          <a:solidFill>
            <a:schemeClr val="tx1"/>
          </a:solidFill>
          <a:latin typeface="Arial"/>
          <a:ea typeface="+mn-ea"/>
          <a:cs typeface="Arial"/>
        </a:defRPr>
      </a:lvl5pPr>
      <a:lvl6pPr marL="3351207" indent="-304656" algn="l" defTabSz="609310" rtl="0" eaLnBrk="1" latinLnBrk="0" hangingPunct="1">
        <a:spcBef>
          <a:spcPct val="20000"/>
        </a:spcBef>
        <a:buFont typeface="Arial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6pPr>
      <a:lvl7pPr marL="3960518" indent="-304656" algn="l" defTabSz="609310" rtl="0" eaLnBrk="1" latinLnBrk="0" hangingPunct="1">
        <a:spcBef>
          <a:spcPct val="20000"/>
        </a:spcBef>
        <a:buFont typeface="Arial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7pPr>
      <a:lvl8pPr marL="4569829" indent="-304656" algn="l" defTabSz="609310" rtl="0" eaLnBrk="1" latinLnBrk="0" hangingPunct="1">
        <a:spcBef>
          <a:spcPct val="20000"/>
        </a:spcBef>
        <a:buFont typeface="Arial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8pPr>
      <a:lvl9pPr marL="5179139" indent="-304656" algn="l" defTabSz="609310" rtl="0" eaLnBrk="1" latinLnBrk="0" hangingPunct="1">
        <a:spcBef>
          <a:spcPct val="20000"/>
        </a:spcBef>
        <a:buFont typeface="Arial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310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1pPr>
      <a:lvl2pPr marL="609310" algn="l" defTabSz="609310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218621" algn="l" defTabSz="609310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3pPr>
      <a:lvl4pPr marL="1827931" algn="l" defTabSz="609310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4pPr>
      <a:lvl5pPr marL="2437242" algn="l" defTabSz="609310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5pPr>
      <a:lvl6pPr marL="3046553" algn="l" defTabSz="609310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6pPr>
      <a:lvl7pPr marL="3655863" algn="l" defTabSz="609310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7pPr>
      <a:lvl8pPr marL="4265173" algn="l" defTabSz="609310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8pPr>
      <a:lvl9pPr marL="4874484" algn="l" defTabSz="609310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1555572" y="2944598"/>
            <a:ext cx="630391" cy="534035"/>
          </a:xfrm>
          <a:custGeom>
            <a:avLst/>
            <a:gdLst/>
            <a:ahLst/>
            <a:cxnLst/>
            <a:rect l="l" t="t" r="r" b="b"/>
            <a:pathLst>
              <a:path w="630554" h="534035">
                <a:moveTo>
                  <a:pt x="630369" y="0"/>
                </a:moveTo>
                <a:lnTo>
                  <a:pt x="266992" y="0"/>
                </a:lnTo>
                <a:lnTo>
                  <a:pt x="218998" y="4301"/>
                </a:lnTo>
                <a:lnTo>
                  <a:pt x="173828" y="16703"/>
                </a:lnTo>
                <a:lnTo>
                  <a:pt x="132234" y="36451"/>
                </a:lnTo>
                <a:lnTo>
                  <a:pt x="94970" y="62791"/>
                </a:lnTo>
                <a:lnTo>
                  <a:pt x="62791" y="94970"/>
                </a:lnTo>
                <a:lnTo>
                  <a:pt x="36451" y="132234"/>
                </a:lnTo>
                <a:lnTo>
                  <a:pt x="16703" y="173828"/>
                </a:lnTo>
                <a:lnTo>
                  <a:pt x="4301" y="218998"/>
                </a:lnTo>
                <a:lnTo>
                  <a:pt x="0" y="266992"/>
                </a:lnTo>
                <a:lnTo>
                  <a:pt x="4301" y="314985"/>
                </a:lnTo>
                <a:lnTo>
                  <a:pt x="16703" y="360155"/>
                </a:lnTo>
                <a:lnTo>
                  <a:pt x="36451" y="401749"/>
                </a:lnTo>
                <a:lnTo>
                  <a:pt x="62791" y="439013"/>
                </a:lnTo>
                <a:lnTo>
                  <a:pt x="94970" y="471192"/>
                </a:lnTo>
                <a:lnTo>
                  <a:pt x="132234" y="497532"/>
                </a:lnTo>
                <a:lnTo>
                  <a:pt x="173828" y="517280"/>
                </a:lnTo>
                <a:lnTo>
                  <a:pt x="218998" y="529682"/>
                </a:lnTo>
                <a:lnTo>
                  <a:pt x="266992" y="533984"/>
                </a:lnTo>
                <a:lnTo>
                  <a:pt x="630369" y="533984"/>
                </a:lnTo>
                <a:lnTo>
                  <a:pt x="6303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399"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12185651" cy="326390"/>
          </a:xfrm>
          <a:custGeom>
            <a:avLst/>
            <a:gdLst/>
            <a:ahLst/>
            <a:cxnLst/>
            <a:rect l="l" t="t" r="r" b="b"/>
            <a:pathLst>
              <a:path w="12188825" h="326390">
                <a:moveTo>
                  <a:pt x="12188825" y="0"/>
                </a:moveTo>
                <a:lnTo>
                  <a:pt x="0" y="0"/>
                </a:lnTo>
                <a:lnTo>
                  <a:pt x="12188825" y="326123"/>
                </a:lnTo>
                <a:lnTo>
                  <a:pt x="12188825" y="0"/>
                </a:lnTo>
                <a:close/>
              </a:path>
            </a:pathLst>
          </a:custGeom>
          <a:solidFill>
            <a:srgbClr val="FF9933"/>
          </a:solidFill>
        </p:spPr>
        <p:txBody>
          <a:bodyPr wrap="square" lIns="0" tIns="0" rIns="0" bIns="0" rtlCol="0"/>
          <a:lstStyle/>
          <a:p>
            <a:endParaRPr sz="2399"/>
          </a:p>
        </p:txBody>
      </p:sp>
      <p:sp>
        <p:nvSpPr>
          <p:cNvPr id="18" name="bg object 18"/>
          <p:cNvSpPr/>
          <p:nvPr/>
        </p:nvSpPr>
        <p:spPr>
          <a:xfrm>
            <a:off x="609283" y="6295320"/>
            <a:ext cx="8935297" cy="0"/>
          </a:xfrm>
          <a:custGeom>
            <a:avLst/>
            <a:gdLst/>
            <a:ahLst/>
            <a:cxnLst/>
            <a:rect l="l" t="t" r="r" b="b"/>
            <a:pathLst>
              <a:path w="8937625">
                <a:moveTo>
                  <a:pt x="0" y="0"/>
                </a:moveTo>
                <a:lnTo>
                  <a:pt x="8937269" y="0"/>
                </a:lnTo>
              </a:path>
            </a:pathLst>
          </a:custGeom>
          <a:ln w="38100">
            <a:solidFill>
              <a:srgbClr val="F7901E"/>
            </a:solidFill>
          </a:ln>
        </p:spPr>
        <p:txBody>
          <a:bodyPr wrap="square" lIns="0" tIns="0" rIns="0" bIns="0" rtlCol="0"/>
          <a:lstStyle/>
          <a:p>
            <a:endParaRPr sz="2399"/>
          </a:p>
        </p:txBody>
      </p:sp>
      <p:pic>
        <p:nvPicPr>
          <p:cNvPr id="19" name="bg object 1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752012" y="6042448"/>
            <a:ext cx="1609418" cy="63091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226" y="256465"/>
            <a:ext cx="9790361" cy="4462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00" b="1" i="0">
                <a:solidFill>
                  <a:srgbClr val="F7901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71198" y="1240967"/>
            <a:ext cx="555988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4201" y="6377940"/>
            <a:ext cx="3900424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441" y="6377940"/>
            <a:ext cx="2803430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5954" y="6377940"/>
            <a:ext cx="2803430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6005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063">
        <a:defRPr>
          <a:latin typeface="+mn-lt"/>
          <a:ea typeface="+mn-ea"/>
          <a:cs typeface="+mn-cs"/>
        </a:defRPr>
      </a:lvl2pPr>
      <a:lvl3pPr marL="914126">
        <a:defRPr>
          <a:latin typeface="+mn-lt"/>
          <a:ea typeface="+mn-ea"/>
          <a:cs typeface="+mn-cs"/>
        </a:defRPr>
      </a:lvl3pPr>
      <a:lvl4pPr marL="1371189">
        <a:defRPr>
          <a:latin typeface="+mn-lt"/>
          <a:ea typeface="+mn-ea"/>
          <a:cs typeface="+mn-cs"/>
        </a:defRPr>
      </a:lvl4pPr>
      <a:lvl5pPr marL="1828251">
        <a:defRPr>
          <a:latin typeface="+mn-lt"/>
          <a:ea typeface="+mn-ea"/>
          <a:cs typeface="+mn-cs"/>
        </a:defRPr>
      </a:lvl5pPr>
      <a:lvl6pPr marL="2285314">
        <a:defRPr>
          <a:latin typeface="+mn-lt"/>
          <a:ea typeface="+mn-ea"/>
          <a:cs typeface="+mn-cs"/>
        </a:defRPr>
      </a:lvl6pPr>
      <a:lvl7pPr marL="2742377">
        <a:defRPr>
          <a:latin typeface="+mn-lt"/>
          <a:ea typeface="+mn-ea"/>
          <a:cs typeface="+mn-cs"/>
        </a:defRPr>
      </a:lvl7pPr>
      <a:lvl8pPr marL="3199440">
        <a:defRPr>
          <a:latin typeface="+mn-lt"/>
          <a:ea typeface="+mn-ea"/>
          <a:cs typeface="+mn-cs"/>
        </a:defRPr>
      </a:lvl8pPr>
      <a:lvl9pPr marL="3656503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063">
        <a:defRPr>
          <a:latin typeface="+mn-lt"/>
          <a:ea typeface="+mn-ea"/>
          <a:cs typeface="+mn-cs"/>
        </a:defRPr>
      </a:lvl2pPr>
      <a:lvl3pPr marL="914126">
        <a:defRPr>
          <a:latin typeface="+mn-lt"/>
          <a:ea typeface="+mn-ea"/>
          <a:cs typeface="+mn-cs"/>
        </a:defRPr>
      </a:lvl3pPr>
      <a:lvl4pPr marL="1371189">
        <a:defRPr>
          <a:latin typeface="+mn-lt"/>
          <a:ea typeface="+mn-ea"/>
          <a:cs typeface="+mn-cs"/>
        </a:defRPr>
      </a:lvl4pPr>
      <a:lvl5pPr marL="1828251">
        <a:defRPr>
          <a:latin typeface="+mn-lt"/>
          <a:ea typeface="+mn-ea"/>
          <a:cs typeface="+mn-cs"/>
        </a:defRPr>
      </a:lvl5pPr>
      <a:lvl6pPr marL="2285314">
        <a:defRPr>
          <a:latin typeface="+mn-lt"/>
          <a:ea typeface="+mn-ea"/>
          <a:cs typeface="+mn-cs"/>
        </a:defRPr>
      </a:lvl6pPr>
      <a:lvl7pPr marL="2742377">
        <a:defRPr>
          <a:latin typeface="+mn-lt"/>
          <a:ea typeface="+mn-ea"/>
          <a:cs typeface="+mn-cs"/>
        </a:defRPr>
      </a:lvl7pPr>
      <a:lvl8pPr marL="3199440">
        <a:defRPr>
          <a:latin typeface="+mn-lt"/>
          <a:ea typeface="+mn-ea"/>
          <a:cs typeface="+mn-cs"/>
        </a:defRPr>
      </a:lvl8pPr>
      <a:lvl9pPr marL="3656503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ame Side Corner Rectangle 1"/>
          <p:cNvSpPr/>
          <p:nvPr userDrawn="1"/>
        </p:nvSpPr>
        <p:spPr>
          <a:xfrm rot="16200000">
            <a:off x="11596908" y="2889772"/>
            <a:ext cx="547436" cy="63640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35" tIns="60917" rIns="121835" bIns="6091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798" dirty="0">
              <a:latin typeface="Abadi" panose="020B0604020104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77615" y="976450"/>
            <a:ext cx="5703424" cy="472965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65336" y="3023716"/>
            <a:ext cx="531702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6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fld id="{F829577D-CB4D-F047-BCAF-0F634EDAE0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ight Triangle 4"/>
          <p:cNvSpPr/>
          <p:nvPr userDrawn="1"/>
        </p:nvSpPr>
        <p:spPr>
          <a:xfrm flipH="1" flipV="1">
            <a:off x="2" y="1"/>
            <a:ext cx="12188825" cy="326124"/>
          </a:xfrm>
          <a:prstGeom prst="rtTriangle">
            <a:avLst/>
          </a:prstGeom>
          <a:solidFill>
            <a:srgbClr val="FF9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35" tIns="60917" rIns="121835" bIns="60917" spcCol="0" rtlCol="0" anchor="ctr"/>
          <a:lstStyle/>
          <a:p>
            <a:pPr algn="ctr"/>
            <a:endParaRPr lang="en-US" sz="1798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653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</p:sldLayoutIdLst>
  <p:hf hdr="0" dt="0"/>
  <p:txStyles>
    <p:titleStyle>
      <a:lvl1pPr algn="l" defTabSz="609127" rtl="0" eaLnBrk="1" latinLnBrk="0" hangingPunct="1">
        <a:spcBef>
          <a:spcPct val="0"/>
        </a:spcBef>
        <a:buNone/>
        <a:defRPr sz="3198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609127" rtl="0" eaLnBrk="1" latinLnBrk="0" hangingPunct="1">
        <a:spcBef>
          <a:spcPct val="20000"/>
        </a:spcBef>
        <a:buFont typeface="Arial"/>
        <a:buNone/>
        <a:defRPr sz="1698" kern="1200">
          <a:solidFill>
            <a:schemeClr val="tx1"/>
          </a:solidFill>
          <a:latin typeface="Arial"/>
          <a:ea typeface="+mn-ea"/>
          <a:cs typeface="Arial"/>
        </a:defRPr>
      </a:lvl1pPr>
      <a:lvl2pPr marL="989833" indent="-380705" algn="l" defTabSz="609127" rtl="0" eaLnBrk="1" latinLnBrk="0" hangingPunct="1">
        <a:spcBef>
          <a:spcPct val="20000"/>
        </a:spcBef>
        <a:buFont typeface="Arial"/>
        <a:buChar char="–"/>
        <a:defRPr sz="1698" kern="1200">
          <a:solidFill>
            <a:schemeClr val="tx1"/>
          </a:solidFill>
          <a:latin typeface="Arial"/>
          <a:ea typeface="+mn-ea"/>
          <a:cs typeface="Arial"/>
        </a:defRPr>
      </a:lvl2pPr>
      <a:lvl3pPr marL="1522819" indent="-304565" algn="l" defTabSz="609127" rtl="0" eaLnBrk="1" latinLnBrk="0" hangingPunct="1">
        <a:spcBef>
          <a:spcPct val="20000"/>
        </a:spcBef>
        <a:buFont typeface="Arial"/>
        <a:buChar char="•"/>
        <a:defRPr sz="1698" kern="1200">
          <a:solidFill>
            <a:schemeClr val="tx1"/>
          </a:solidFill>
          <a:latin typeface="Arial"/>
          <a:ea typeface="+mn-ea"/>
          <a:cs typeface="Arial"/>
        </a:defRPr>
      </a:lvl3pPr>
      <a:lvl4pPr marL="2131947" indent="-304565" algn="l" defTabSz="609127" rtl="0" eaLnBrk="1" latinLnBrk="0" hangingPunct="1">
        <a:spcBef>
          <a:spcPct val="20000"/>
        </a:spcBef>
        <a:buFont typeface="Arial"/>
        <a:buChar char="–"/>
        <a:defRPr sz="1698" kern="1200">
          <a:solidFill>
            <a:schemeClr val="tx1"/>
          </a:solidFill>
          <a:latin typeface="Arial"/>
          <a:ea typeface="+mn-ea"/>
          <a:cs typeface="Arial"/>
        </a:defRPr>
      </a:lvl4pPr>
      <a:lvl5pPr marL="2741074" indent="-304565" algn="l" defTabSz="609127" rtl="0" eaLnBrk="1" latinLnBrk="0" hangingPunct="1">
        <a:spcBef>
          <a:spcPct val="20000"/>
        </a:spcBef>
        <a:buFont typeface="Arial"/>
        <a:buChar char="»"/>
        <a:defRPr sz="1698" kern="1200">
          <a:solidFill>
            <a:schemeClr val="tx1"/>
          </a:solidFill>
          <a:latin typeface="Arial"/>
          <a:ea typeface="+mn-ea"/>
          <a:cs typeface="Arial"/>
        </a:defRPr>
      </a:lvl5pPr>
      <a:lvl6pPr marL="3350202" indent="-304565" algn="l" defTabSz="609127" rtl="0" eaLnBrk="1" latinLnBrk="0" hangingPunct="1">
        <a:spcBef>
          <a:spcPct val="20000"/>
        </a:spcBef>
        <a:buFont typeface="Arial"/>
        <a:buChar char="•"/>
        <a:defRPr sz="2698" kern="1200">
          <a:solidFill>
            <a:schemeClr val="tx1"/>
          </a:solidFill>
          <a:latin typeface="+mn-lt"/>
          <a:ea typeface="+mn-ea"/>
          <a:cs typeface="+mn-cs"/>
        </a:defRPr>
      </a:lvl6pPr>
      <a:lvl7pPr marL="3959330" indent="-304565" algn="l" defTabSz="609127" rtl="0" eaLnBrk="1" latinLnBrk="0" hangingPunct="1">
        <a:spcBef>
          <a:spcPct val="20000"/>
        </a:spcBef>
        <a:buFont typeface="Arial"/>
        <a:buChar char="•"/>
        <a:defRPr sz="2698" kern="1200">
          <a:solidFill>
            <a:schemeClr val="tx1"/>
          </a:solidFill>
          <a:latin typeface="+mn-lt"/>
          <a:ea typeface="+mn-ea"/>
          <a:cs typeface="+mn-cs"/>
        </a:defRPr>
      </a:lvl7pPr>
      <a:lvl8pPr marL="4568458" indent="-304565" algn="l" defTabSz="609127" rtl="0" eaLnBrk="1" latinLnBrk="0" hangingPunct="1">
        <a:spcBef>
          <a:spcPct val="20000"/>
        </a:spcBef>
        <a:buFont typeface="Arial"/>
        <a:buChar char="•"/>
        <a:defRPr sz="2698" kern="1200">
          <a:solidFill>
            <a:schemeClr val="tx1"/>
          </a:solidFill>
          <a:latin typeface="+mn-lt"/>
          <a:ea typeface="+mn-ea"/>
          <a:cs typeface="+mn-cs"/>
        </a:defRPr>
      </a:lvl8pPr>
      <a:lvl9pPr marL="5177585" indent="-304565" algn="l" defTabSz="609127" rtl="0" eaLnBrk="1" latinLnBrk="0" hangingPunct="1">
        <a:spcBef>
          <a:spcPct val="20000"/>
        </a:spcBef>
        <a:buFont typeface="Arial"/>
        <a:buChar char="•"/>
        <a:defRPr sz="26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127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1pPr>
      <a:lvl2pPr marL="609127" algn="l" defTabSz="609127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2pPr>
      <a:lvl3pPr marL="1218255" algn="l" defTabSz="609127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3pPr>
      <a:lvl4pPr marL="1827383" algn="l" defTabSz="609127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4pPr>
      <a:lvl5pPr marL="2436511" algn="l" defTabSz="609127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5pPr>
      <a:lvl6pPr marL="3045639" algn="l" defTabSz="609127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6pPr>
      <a:lvl7pPr marL="3654766" algn="l" defTabSz="609127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7pPr>
      <a:lvl8pPr marL="4263893" algn="l" defTabSz="609127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8pPr>
      <a:lvl9pPr marL="4873022" algn="l" defTabSz="609127" rtl="0" eaLnBrk="1" latinLnBrk="0" hangingPunct="1">
        <a:defRPr sz="23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efcorp.co.za/" TargetMode="Externa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13" Type="http://schemas.openxmlformats.org/officeDocument/2006/relationships/image" Target="../media/image44.jpg"/><Relationship Id="rId18" Type="http://schemas.openxmlformats.org/officeDocument/2006/relationships/image" Target="../media/image49.png"/><Relationship Id="rId3" Type="http://schemas.openxmlformats.org/officeDocument/2006/relationships/image" Target="../media/image34.jpeg"/><Relationship Id="rId21" Type="http://schemas.openxmlformats.org/officeDocument/2006/relationships/image" Target="../media/image52.png"/><Relationship Id="rId7" Type="http://schemas.openxmlformats.org/officeDocument/2006/relationships/image" Target="../media/image38.jpg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2" Type="http://schemas.openxmlformats.org/officeDocument/2006/relationships/image" Target="../media/image33.jpg"/><Relationship Id="rId16" Type="http://schemas.openxmlformats.org/officeDocument/2006/relationships/image" Target="../media/image47.jpg"/><Relationship Id="rId20" Type="http://schemas.openxmlformats.org/officeDocument/2006/relationships/image" Target="../media/image5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jpg"/><Relationship Id="rId11" Type="http://schemas.openxmlformats.org/officeDocument/2006/relationships/image" Target="../media/image42.jpg"/><Relationship Id="rId5" Type="http://schemas.openxmlformats.org/officeDocument/2006/relationships/image" Target="../media/image36.jpeg"/><Relationship Id="rId15" Type="http://schemas.openxmlformats.org/officeDocument/2006/relationships/image" Target="../media/image46.jpeg"/><Relationship Id="rId23" Type="http://schemas.openxmlformats.org/officeDocument/2006/relationships/image" Target="../media/image54.jpg"/><Relationship Id="rId10" Type="http://schemas.openxmlformats.org/officeDocument/2006/relationships/image" Target="../media/image41.jpeg"/><Relationship Id="rId19" Type="http://schemas.openxmlformats.org/officeDocument/2006/relationships/image" Target="../media/image50.jpeg"/><Relationship Id="rId4" Type="http://schemas.openxmlformats.org/officeDocument/2006/relationships/image" Target="../media/image35.jpg"/><Relationship Id="rId9" Type="http://schemas.openxmlformats.org/officeDocument/2006/relationships/image" Target="../media/image40.jpg"/><Relationship Id="rId14" Type="http://schemas.openxmlformats.org/officeDocument/2006/relationships/image" Target="../media/image45.png"/><Relationship Id="rId22" Type="http://schemas.openxmlformats.org/officeDocument/2006/relationships/image" Target="../media/image5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B45458B-86C1-9411-2BD8-DE854EA7CF1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71" r="3171"/>
          <a:stretch/>
        </p:blipFill>
        <p:spPr>
          <a:xfrm flipH="1">
            <a:off x="1" y="893"/>
            <a:ext cx="12187235" cy="685621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56C2708-5B2C-35E8-BDEC-360087ACC4DC}"/>
              </a:ext>
            </a:extLst>
          </p:cNvPr>
          <p:cNvSpPr/>
          <p:nvPr/>
        </p:nvSpPr>
        <p:spPr>
          <a:xfrm>
            <a:off x="0" y="25420"/>
            <a:ext cx="10206552" cy="6886327"/>
          </a:xfrm>
          <a:prstGeom prst="rect">
            <a:avLst/>
          </a:prstGeom>
          <a:gradFill flip="none" rotWithShape="1">
            <a:gsLst>
              <a:gs pos="26000">
                <a:schemeClr val="bg1"/>
              </a:gs>
              <a:gs pos="55000">
                <a:schemeClr val="bg1">
                  <a:alpha val="90000"/>
                </a:schemeClr>
              </a:gs>
              <a:gs pos="78000">
                <a:schemeClr val="accent1">
                  <a:lumMod val="30000"/>
                  <a:lumOff val="70000"/>
                  <a:alpha val="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67" tIns="60933" rIns="121867" bIns="6093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09310"/>
            <a:endParaRPr lang="en-US" sz="2399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F36BCF6-8AE7-BF90-0102-B593249319E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4525" y="5315994"/>
            <a:ext cx="2217711" cy="85155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F7955C5-3F56-49A0-5C8C-52695B436761}"/>
              </a:ext>
            </a:extLst>
          </p:cNvPr>
          <p:cNvSpPr txBox="1"/>
          <p:nvPr/>
        </p:nvSpPr>
        <p:spPr>
          <a:xfrm>
            <a:off x="7281592" y="5773753"/>
            <a:ext cx="5849920" cy="738609"/>
          </a:xfrm>
          <a:prstGeom prst="rect">
            <a:avLst/>
          </a:prstGeom>
          <a:noFill/>
        </p:spPr>
        <p:txBody>
          <a:bodyPr wrap="square" lIns="0" tIns="60933" rIns="0" bIns="60933" rtlCol="0">
            <a:spAutoFit/>
          </a:bodyPr>
          <a:lstStyle/>
          <a:p>
            <a:pPr defTabSz="386952">
              <a:defRPr/>
            </a:pPr>
            <a:r>
              <a:rPr lang="en-US" sz="2000" b="1" i="1" dirty="0">
                <a:solidFill>
                  <a:schemeClr val="accent5"/>
                </a:solidFill>
                <a:latin typeface="Arial"/>
                <a:sym typeface="Helvetica Light" charset="0"/>
              </a:rPr>
              <a:t>Stimulating Economic Growth</a:t>
            </a:r>
          </a:p>
          <a:p>
            <a:pPr defTabSz="386952">
              <a:defRPr/>
            </a:pPr>
            <a:r>
              <a:rPr lang="en-US" sz="2000" b="1" i="1" dirty="0">
                <a:solidFill>
                  <a:schemeClr val="accent5"/>
                </a:solidFill>
                <a:latin typeface="Arial"/>
                <a:sym typeface="Helvetica Light" charset="0"/>
              </a:rPr>
              <a:t>Through B-BBEE Funding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3FC94D1-2C39-0DE8-3468-34B5ACEC7409}"/>
              </a:ext>
            </a:extLst>
          </p:cNvPr>
          <p:cNvSpPr/>
          <p:nvPr/>
        </p:nvSpPr>
        <p:spPr>
          <a:xfrm>
            <a:off x="237275" y="6485160"/>
            <a:ext cx="1723549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R="14385" defTabSz="609310">
              <a:defRPr/>
            </a:pPr>
            <a:r>
              <a:rPr lang="en-US" sz="2000" b="1" dirty="0">
                <a:solidFill>
                  <a:srgbClr val="F7901E"/>
                </a:solidFill>
                <a:latin typeface="Arial"/>
                <a:cs typeface="Arial"/>
              </a:rPr>
              <a:t>Date: 09.09.26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88D5BE-85DB-1B30-C229-4F85790EC75C}"/>
              </a:ext>
            </a:extLst>
          </p:cNvPr>
          <p:cNvSpPr txBox="1"/>
          <p:nvPr/>
        </p:nvSpPr>
        <p:spPr>
          <a:xfrm>
            <a:off x="237275" y="218951"/>
            <a:ext cx="8141793" cy="1231052"/>
          </a:xfrm>
          <a:prstGeom prst="rect">
            <a:avLst/>
          </a:prstGeom>
          <a:noFill/>
        </p:spPr>
        <p:txBody>
          <a:bodyPr wrap="square" lIns="0" tIns="60933" rIns="0" bIns="60933" rtlCol="0">
            <a:spAutoFit/>
          </a:bodyPr>
          <a:lstStyle/>
          <a:p>
            <a:pPr algn="ctr" defTabSz="386952">
              <a:defRPr/>
            </a:pPr>
            <a:r>
              <a:rPr lang="en-US" sz="36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Light" charset="0"/>
              </a:rPr>
              <a:t>Coastal &amp; Inland Waterways Tourism Investment Summit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4D5078-FE12-6782-34CC-024C351EEC98}"/>
              </a:ext>
            </a:extLst>
          </p:cNvPr>
          <p:cNvSpPr txBox="1"/>
          <p:nvPr/>
        </p:nvSpPr>
        <p:spPr>
          <a:xfrm>
            <a:off x="172065" y="6094717"/>
            <a:ext cx="5849920" cy="430833"/>
          </a:xfrm>
          <a:prstGeom prst="rect">
            <a:avLst/>
          </a:prstGeom>
          <a:noFill/>
        </p:spPr>
        <p:txBody>
          <a:bodyPr wrap="square" lIns="0" tIns="60933" rIns="0" bIns="60933" rtlCol="0">
            <a:spAutoFit/>
          </a:bodyPr>
          <a:lstStyle/>
          <a:p>
            <a:pPr defTabSz="914400"/>
            <a:r>
              <a:rPr lang="en-US" sz="2000" b="1" kern="0" dirty="0">
                <a:solidFill>
                  <a:schemeClr val="accent5"/>
                </a:solidFill>
              </a:rPr>
              <a:t>Nokuthula Moloi: Manager ESD &amp; Third-Party Funds</a:t>
            </a:r>
            <a:endParaRPr lang="en-US" sz="1800" b="1" kern="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202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7B37A94-61FA-F569-1C84-7CD2AF4399CD}"/>
              </a:ext>
            </a:extLst>
          </p:cNvPr>
          <p:cNvSpPr/>
          <p:nvPr/>
        </p:nvSpPr>
        <p:spPr>
          <a:xfrm>
            <a:off x="609441" y="1103802"/>
            <a:ext cx="10353199" cy="4499877"/>
          </a:xfrm>
          <a:prstGeom prst="rect">
            <a:avLst/>
          </a:prstGeom>
          <a:gradFill>
            <a:gsLst>
              <a:gs pos="0">
                <a:schemeClr val="accent5"/>
              </a:gs>
              <a:gs pos="39000">
                <a:schemeClr val="accent5">
                  <a:lumMod val="75000"/>
                </a:schemeClr>
              </a:gs>
              <a:gs pos="67000">
                <a:schemeClr val="accent5">
                  <a:lumMod val="5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99" tIns="60949" rIns="121899" bIns="6094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ound Same Side Corner Rectangle 11">
            <a:extLst>
              <a:ext uri="{FF2B5EF4-FFF2-40B4-BE49-F238E27FC236}">
                <a16:creationId xmlns:a16="http://schemas.microsoft.com/office/drawing/2014/main" id="{05E7BD94-99C0-2D15-C0C6-BF4025C71435}"/>
              </a:ext>
            </a:extLst>
          </p:cNvPr>
          <p:cNvSpPr/>
          <p:nvPr/>
        </p:nvSpPr>
        <p:spPr>
          <a:xfrm rot="16200000">
            <a:off x="11596908" y="2889772"/>
            <a:ext cx="547436" cy="63640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99" tIns="60949" rIns="121899" bIns="6094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C8B8C6CC-9C19-8B29-6DE4-67FAE1AE4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5336" y="3023712"/>
            <a:ext cx="531702" cy="365125"/>
          </a:xfrm>
        </p:spPr>
        <p:txBody>
          <a:bodyPr/>
          <a:lstStyle/>
          <a:p>
            <a:fld id="{F829577D-CB4D-F047-BCAF-0F634EDAE0DF}" type="slidenum">
              <a:rPr lang="en-US" smtClean="0"/>
              <a:t>2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8183DBD-B41F-2AC1-A36A-9A8B41A36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NEF Mandate…</a:t>
            </a:r>
          </a:p>
        </p:txBody>
      </p:sp>
      <p:sp>
        <p:nvSpPr>
          <p:cNvPr id="10" name="Rectangle: Rounded Corners 6">
            <a:extLst>
              <a:ext uri="{FF2B5EF4-FFF2-40B4-BE49-F238E27FC236}">
                <a16:creationId xmlns:a16="http://schemas.microsoft.com/office/drawing/2014/main" id="{37CB0E6D-F7F4-E2AA-CE5D-D98D81BB0538}"/>
              </a:ext>
            </a:extLst>
          </p:cNvPr>
          <p:cNvSpPr/>
          <p:nvPr/>
        </p:nvSpPr>
        <p:spPr>
          <a:xfrm>
            <a:off x="8161020" y="1988997"/>
            <a:ext cx="2313940" cy="2799679"/>
          </a:xfrm>
          <a:prstGeom prst="roundRect">
            <a:avLst>
              <a:gd name="adj" fmla="val 10861"/>
            </a:avLst>
          </a:prstGeom>
          <a:noFill/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marL="9209" algn="ctr" defTabSz="685605" eaLnBrk="0" fontAlgn="base" hangingPunct="0">
              <a:spcBef>
                <a:spcPts val="72"/>
              </a:spcBef>
              <a:spcAft>
                <a:spcPct val="0"/>
              </a:spcAft>
            </a:pPr>
            <a:r>
              <a:rPr lang="en-US" alt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NEF funds across all sectors of the  economy from </a:t>
            </a:r>
            <a:r>
              <a:rPr lang="en-US" alt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R250 000</a:t>
            </a:r>
          </a:p>
          <a:p>
            <a:pPr marL="9209" algn="ctr" defTabSz="68560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to </a:t>
            </a:r>
            <a:r>
              <a:rPr lang="en-US" alt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R75 million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58C5FCA-1CFF-FC1A-8032-2F0EBBEB5CBA}"/>
              </a:ext>
            </a:extLst>
          </p:cNvPr>
          <p:cNvSpPr txBox="1">
            <a:spLocks/>
          </p:cNvSpPr>
          <p:nvPr/>
        </p:nvSpPr>
        <p:spPr>
          <a:xfrm>
            <a:off x="1226186" y="1771650"/>
            <a:ext cx="6100444" cy="264656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l" defTabSz="609493" rtl="0" eaLnBrk="1" latinLnBrk="0" hangingPunct="1">
              <a:spcBef>
                <a:spcPct val="20000"/>
              </a:spcBef>
              <a:buFont typeface="Arial"/>
              <a:buNone/>
              <a:defRPr sz="17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990427" indent="-380933" algn="l" defTabSz="609493" rtl="0" eaLnBrk="1" latinLnBrk="0" hangingPunct="1">
              <a:spcBef>
                <a:spcPct val="20000"/>
              </a:spcBef>
              <a:buFont typeface="Arial"/>
              <a:buChar char="–"/>
              <a:defRPr sz="17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523733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17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2133227" indent="-304747" algn="l" defTabSz="609493" rtl="0" eaLnBrk="1" latinLnBrk="0" hangingPunct="1">
              <a:spcBef>
                <a:spcPct val="20000"/>
              </a:spcBef>
              <a:buFont typeface="Arial"/>
              <a:buChar char="–"/>
              <a:defRPr sz="17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742720" indent="-304747" algn="l" defTabSz="609493" rtl="0" eaLnBrk="1" latinLnBrk="0" hangingPunct="1">
              <a:spcBef>
                <a:spcPct val="20000"/>
              </a:spcBef>
              <a:buFont typeface="Arial"/>
              <a:buChar char="»"/>
              <a:defRPr sz="17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3352213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605" eaLnBrk="0" fontAlgn="base" hangingPunct="0">
              <a:spcBef>
                <a:spcPts val="79"/>
              </a:spcBef>
              <a:spcAft>
                <a:spcPct val="0"/>
              </a:spcAft>
            </a:pP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Established by the National Empowerment Fund Act No. 105 of 1998, the NEF is an agency of </a:t>
            </a:r>
            <a:r>
              <a:rPr lang="en-US" altLang="en-US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altLang="en-US" sz="20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dtic</a:t>
            </a:r>
            <a:r>
              <a:rPr lang="en-US" altLang="en-US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is a driver and a thought-leader in promoting and facilitating black economic participation  through the provision of financial and non-financial support to black-owned and managed  businesses, as well as by promoting a culture of savings and investment among black people.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864C1ED8-7BD3-C03C-6A05-78781D2CB4B1}"/>
              </a:ext>
            </a:extLst>
          </p:cNvPr>
          <p:cNvSpPr/>
          <p:nvPr/>
        </p:nvSpPr>
        <p:spPr>
          <a:xfrm>
            <a:off x="1337310" y="4483873"/>
            <a:ext cx="6423660" cy="45078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99" tIns="60949" rIns="121899" bIns="6094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only DFI exclusively mandated to grow B-BBEE</a:t>
            </a:r>
          </a:p>
        </p:txBody>
      </p:sp>
    </p:spTree>
    <p:extLst>
      <p:ext uri="{BB962C8B-B14F-4D97-AF65-F5344CB8AC3E}">
        <p14:creationId xmlns:p14="http://schemas.microsoft.com/office/powerpoint/2010/main" val="1005438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6">
            <a:extLst>
              <a:ext uri="{FF2B5EF4-FFF2-40B4-BE49-F238E27FC236}">
                <a16:creationId xmlns:a16="http://schemas.microsoft.com/office/drawing/2014/main" id="{4672AB5C-9165-223C-BFCF-E98E47CBF9F9}"/>
              </a:ext>
            </a:extLst>
          </p:cNvPr>
          <p:cNvSpPr txBox="1">
            <a:spLocks/>
          </p:cNvSpPr>
          <p:nvPr/>
        </p:nvSpPr>
        <p:spPr>
          <a:xfrm>
            <a:off x="609441" y="275988"/>
            <a:ext cx="10969943" cy="82842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l" defTabSz="609493" rtl="0" eaLnBrk="1" latinLnBrk="0" hangingPunct="1">
              <a:spcBef>
                <a:spcPct val="0"/>
              </a:spcBef>
              <a:buNone/>
              <a:defRPr sz="2900" b="1" kern="1200">
                <a:solidFill>
                  <a:srgbClr val="F7901E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609310"/>
            <a:r>
              <a:rPr lang="en-US" sz="2899" dirty="0"/>
              <a:t>Strategic Objectives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E32B84-B5C8-7421-00C5-62B941C083C5}"/>
              </a:ext>
            </a:extLst>
          </p:cNvPr>
          <p:cNvSpPr/>
          <p:nvPr/>
        </p:nvSpPr>
        <p:spPr>
          <a:xfrm>
            <a:off x="353276" y="1104409"/>
            <a:ext cx="10350503" cy="4686176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21867" tIns="60933" rIns="121867" bIns="6093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126">
              <a:defRPr/>
            </a:pPr>
            <a:endParaRPr lang="en-US" sz="1799" kern="0" dirty="0">
              <a:solidFill>
                <a:prstClr val="white"/>
              </a:solidFill>
              <a:latin typeface="Abadi" panose="020B0604020104020204" pitchFamily="34" charset="0"/>
            </a:endParaRPr>
          </a:p>
        </p:txBody>
      </p:sp>
      <p:sp>
        <p:nvSpPr>
          <p:cNvPr id="8" name="object 9">
            <a:extLst>
              <a:ext uri="{FF2B5EF4-FFF2-40B4-BE49-F238E27FC236}">
                <a16:creationId xmlns:a16="http://schemas.microsoft.com/office/drawing/2014/main" id="{CEEB4C4F-CB2C-9A25-5C7D-4C8AB7288922}"/>
              </a:ext>
            </a:extLst>
          </p:cNvPr>
          <p:cNvSpPr txBox="1"/>
          <p:nvPr/>
        </p:nvSpPr>
        <p:spPr>
          <a:xfrm>
            <a:off x="837981" y="1485273"/>
            <a:ext cx="9674880" cy="553854"/>
          </a:xfrm>
          <a:prstGeom prst="rect">
            <a:avLst/>
          </a:prstGeom>
          <a:ln w="12700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12696" marR="5078" algn="just" defTabSz="914126">
              <a:spcBef>
                <a:spcPts val="105"/>
              </a:spcBef>
              <a:buClr>
                <a:srgbClr val="F79646"/>
              </a:buClr>
              <a:tabLst>
                <a:tab pos="299630" algn="l"/>
              </a:tabLst>
              <a:defRPr/>
            </a:pPr>
            <a:r>
              <a:rPr lang="en-US" sz="1799" kern="0" spc="-10" dirty="0">
                <a:solidFill>
                  <a:prstClr val="black"/>
                </a:solidFill>
                <a:latin typeface="Arial"/>
                <a:cs typeface="Arial"/>
              </a:rPr>
              <a:t>NEF’s </a:t>
            </a:r>
            <a:r>
              <a:rPr lang="en-US" sz="1799" kern="0" spc="-5" dirty="0">
                <a:solidFill>
                  <a:prstClr val="black"/>
                </a:solidFill>
                <a:latin typeface="Arial"/>
                <a:cs typeface="Arial"/>
              </a:rPr>
              <a:t>strategic objectives are derived from the NEF Act No. 105 </a:t>
            </a:r>
            <a:r>
              <a:rPr lang="en-US" sz="1799" kern="0" spc="-10" dirty="0">
                <a:solidFill>
                  <a:prstClr val="black"/>
                </a:solidFill>
                <a:latin typeface="Arial"/>
                <a:cs typeface="Arial"/>
              </a:rPr>
              <a:t>of </a:t>
            </a:r>
            <a:r>
              <a:rPr lang="en-US" sz="1799" kern="0" spc="-5" dirty="0">
                <a:solidFill>
                  <a:prstClr val="black"/>
                </a:solidFill>
                <a:latin typeface="Arial"/>
                <a:cs typeface="Arial"/>
              </a:rPr>
              <a:t>1998 and  the BBBEE Act </a:t>
            </a:r>
            <a:r>
              <a:rPr lang="en-US" sz="1799" kern="0" spc="-10" dirty="0">
                <a:solidFill>
                  <a:prstClr val="black"/>
                </a:solidFill>
                <a:latin typeface="Arial"/>
                <a:cs typeface="Arial"/>
              </a:rPr>
              <a:t>No. </a:t>
            </a:r>
            <a:r>
              <a:rPr lang="en-US" sz="1799" kern="0" spc="-5" dirty="0">
                <a:solidFill>
                  <a:prstClr val="black"/>
                </a:solidFill>
                <a:latin typeface="Arial"/>
                <a:cs typeface="Arial"/>
              </a:rPr>
              <a:t>53 of 2003 </a:t>
            </a:r>
            <a:r>
              <a:rPr lang="en-US" sz="1799" kern="0" spc="-10" dirty="0">
                <a:solidFill>
                  <a:prstClr val="black"/>
                </a:solidFill>
                <a:latin typeface="Arial"/>
                <a:cs typeface="Arial"/>
              </a:rPr>
              <a:t>as amended, </a:t>
            </a:r>
            <a:r>
              <a:rPr lang="en-US" sz="1799" kern="0" spc="-5" dirty="0">
                <a:solidFill>
                  <a:prstClr val="black"/>
                </a:solidFill>
                <a:latin typeface="Arial"/>
                <a:cs typeface="Arial"/>
              </a:rPr>
              <a:t>together </a:t>
            </a:r>
            <a:r>
              <a:rPr lang="en-US" sz="1799" kern="0" spc="-10" dirty="0">
                <a:solidFill>
                  <a:prstClr val="black"/>
                </a:solidFill>
                <a:latin typeface="Arial"/>
                <a:cs typeface="Arial"/>
              </a:rPr>
              <a:t>with </a:t>
            </a:r>
            <a:r>
              <a:rPr lang="en-US" sz="1799" kern="0" spc="-5" dirty="0">
                <a:solidFill>
                  <a:prstClr val="black"/>
                </a:solidFill>
                <a:latin typeface="Arial"/>
                <a:cs typeface="Arial"/>
              </a:rPr>
              <a:t>the </a:t>
            </a:r>
            <a:r>
              <a:rPr lang="en-US" sz="1799" kern="0" spc="-10" dirty="0">
                <a:solidFill>
                  <a:prstClr val="black"/>
                </a:solidFill>
                <a:latin typeface="Arial"/>
                <a:cs typeface="Arial"/>
              </a:rPr>
              <a:t>Codes </a:t>
            </a:r>
            <a:r>
              <a:rPr lang="en-US" sz="1799" kern="0" spc="-5" dirty="0">
                <a:solidFill>
                  <a:prstClr val="black"/>
                </a:solidFill>
                <a:latin typeface="Arial"/>
                <a:cs typeface="Arial"/>
              </a:rPr>
              <a:t>of Good  </a:t>
            </a:r>
            <a:r>
              <a:rPr lang="en-US" sz="1799" kern="0" dirty="0">
                <a:solidFill>
                  <a:prstClr val="black"/>
                </a:solidFill>
                <a:latin typeface="Arial"/>
                <a:cs typeface="Arial"/>
              </a:rPr>
              <a:t>Practice </a:t>
            </a:r>
            <a:r>
              <a:rPr lang="en-US" sz="1799" kern="0" spc="-5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lang="en-US" sz="1799" kern="0" spc="-5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lang="en-US" sz="1799" kern="0" spc="-5" dirty="0">
                <a:solidFill>
                  <a:prstClr val="black"/>
                </a:solidFill>
                <a:latin typeface="Arial"/>
                <a:cs typeface="Arial"/>
              </a:rPr>
              <a:t>B-BBEE.</a:t>
            </a:r>
            <a:endParaRPr lang="en-US" sz="1799" kern="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8F0C7F4-F288-31F7-416F-D6CECA797E00}"/>
              </a:ext>
            </a:extLst>
          </p:cNvPr>
          <p:cNvSpPr/>
          <p:nvPr/>
        </p:nvSpPr>
        <p:spPr>
          <a:xfrm>
            <a:off x="1243780" y="2636034"/>
            <a:ext cx="2464150" cy="2464150"/>
          </a:xfrm>
          <a:prstGeom prst="ellipse">
            <a:avLst/>
          </a:prstGeom>
          <a:solidFill>
            <a:srgbClr val="F8DCBF">
              <a:alpha val="74000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600" b="1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01BEC3F-8D9D-2D3F-C251-FAA176D29411}"/>
              </a:ext>
            </a:extLst>
          </p:cNvPr>
          <p:cNvSpPr/>
          <p:nvPr/>
        </p:nvSpPr>
        <p:spPr>
          <a:xfrm>
            <a:off x="3465702" y="2667199"/>
            <a:ext cx="2436447" cy="2436447"/>
          </a:xfrm>
          <a:prstGeom prst="ellipse">
            <a:avLst/>
          </a:prstGeom>
          <a:solidFill>
            <a:srgbClr val="DCE6C9">
              <a:alpha val="74000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600" b="1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1FD15E0-BA37-5AD2-E7B6-7515A62CB6DA}"/>
              </a:ext>
            </a:extLst>
          </p:cNvPr>
          <p:cNvSpPr/>
          <p:nvPr/>
        </p:nvSpPr>
        <p:spPr>
          <a:xfrm>
            <a:off x="5659921" y="2636034"/>
            <a:ext cx="2512627" cy="2512627"/>
          </a:xfrm>
          <a:prstGeom prst="ellipse">
            <a:avLst/>
          </a:prstGeom>
          <a:solidFill>
            <a:srgbClr val="EABB8E">
              <a:alpha val="74000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600" b="1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C84A0B7-0167-F2B8-7F97-1CE34AE7FDC4}"/>
              </a:ext>
            </a:extLst>
          </p:cNvPr>
          <p:cNvSpPr/>
          <p:nvPr/>
        </p:nvSpPr>
        <p:spPr>
          <a:xfrm>
            <a:off x="7930320" y="2636034"/>
            <a:ext cx="2498777" cy="2498777"/>
          </a:xfrm>
          <a:prstGeom prst="ellipse">
            <a:avLst/>
          </a:prstGeom>
          <a:solidFill>
            <a:srgbClr val="ECDBC9">
              <a:alpha val="74000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126" fontAlgn="t"/>
            <a:endParaRPr lang="en-US" sz="1600" b="1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1D6F3E-9BB7-D3F5-B9E4-99E13EA96AC9}"/>
              </a:ext>
            </a:extLst>
          </p:cNvPr>
          <p:cNvSpPr txBox="1"/>
          <p:nvPr/>
        </p:nvSpPr>
        <p:spPr>
          <a:xfrm>
            <a:off x="1442228" y="3016944"/>
            <a:ext cx="2067253" cy="1411998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ctr" defTabSz="914126">
              <a:defRPr/>
            </a:pPr>
            <a:r>
              <a:rPr lang="en-US" sz="3999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</a:p>
          <a:p>
            <a:pPr algn="ctr" defTabSz="914126">
              <a:defRPr/>
            </a:pPr>
            <a:r>
              <a:rPr lang="en-US" sz="16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Advancing</a:t>
            </a:r>
          </a:p>
          <a:p>
            <a:pPr algn="ctr" defTabSz="914126">
              <a:defRPr/>
            </a:pPr>
            <a:r>
              <a:rPr lang="en-US" sz="16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B-BBEE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379E0DD-9AAC-7BE3-30FC-803800770BFD}"/>
              </a:ext>
            </a:extLst>
          </p:cNvPr>
          <p:cNvSpPr txBox="1"/>
          <p:nvPr/>
        </p:nvSpPr>
        <p:spPr>
          <a:xfrm>
            <a:off x="3582199" y="3003311"/>
            <a:ext cx="2067253" cy="128734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ctr" defTabSz="914126"/>
            <a:r>
              <a:rPr lang="en-US" sz="3999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</a:p>
          <a:p>
            <a:pPr algn="ctr" defTabSz="914126"/>
            <a:r>
              <a:rPr lang="en-US" sz="1600" b="1" kern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Maximising</a:t>
            </a:r>
            <a:r>
              <a:rPr lang="en-US" sz="16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Empowerment</a:t>
            </a:r>
          </a:p>
          <a:p>
            <a:pPr algn="ctr" defTabSz="914126"/>
            <a:r>
              <a:rPr lang="en-US" sz="16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Dividend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423231E-D481-E46A-159E-587DEE19335D}"/>
              </a:ext>
            </a:extLst>
          </p:cNvPr>
          <p:cNvSpPr txBox="1"/>
          <p:nvPr/>
        </p:nvSpPr>
        <p:spPr>
          <a:xfrm>
            <a:off x="5876919" y="2992922"/>
            <a:ext cx="2067253" cy="2035861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ctr" defTabSz="914126"/>
            <a:r>
              <a:rPr lang="en-US" sz="3999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</a:p>
          <a:p>
            <a:pPr algn="ctr" defTabSz="914126"/>
            <a:r>
              <a:rPr lang="en-US" sz="16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Establishing </a:t>
            </a:r>
            <a:br>
              <a:rPr lang="en-US" sz="16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NEF as a financially</a:t>
            </a:r>
          </a:p>
          <a:p>
            <a:pPr algn="ctr" defTabSz="914126"/>
            <a:r>
              <a:rPr lang="en-US" sz="16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sustainable</a:t>
            </a:r>
          </a:p>
          <a:p>
            <a:pPr algn="ctr" defTabSz="914126"/>
            <a:r>
              <a:rPr lang="en-US" sz="16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DFI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EC0ACB7-CDF3-CAEA-3BA6-5F31A96DB766}"/>
              </a:ext>
            </a:extLst>
          </p:cNvPr>
          <p:cNvSpPr txBox="1"/>
          <p:nvPr/>
        </p:nvSpPr>
        <p:spPr>
          <a:xfrm>
            <a:off x="8153008" y="2971920"/>
            <a:ext cx="2067253" cy="1576630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algn="ctr" defTabSz="914126" fontAlgn="t"/>
            <a:r>
              <a:rPr lang="en-US" sz="3999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</a:p>
          <a:p>
            <a:pPr algn="ctr" defTabSz="914126" fontAlgn="t"/>
            <a:r>
              <a:rPr lang="en-US" sz="1600" b="1" kern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Optimising</a:t>
            </a:r>
            <a:r>
              <a:rPr lang="en-US" sz="16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16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non-financial</a:t>
            </a:r>
          </a:p>
          <a:p>
            <a:pPr algn="ctr" defTabSz="914126" fontAlgn="t"/>
            <a:r>
              <a:rPr lang="en-US" sz="1600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</a:t>
            </a:r>
          </a:p>
        </p:txBody>
      </p:sp>
    </p:spTree>
    <p:extLst>
      <p:ext uri="{BB962C8B-B14F-4D97-AF65-F5344CB8AC3E}">
        <p14:creationId xmlns:p14="http://schemas.microsoft.com/office/powerpoint/2010/main" val="4246729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D86AA-DE64-71DE-EEEC-601F601D4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NEF’s strategic outcome-oriented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4A32A3-87C3-2496-41BD-8ADA241670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442" y="1254321"/>
            <a:ext cx="5367152" cy="4650160"/>
          </a:xfrm>
        </p:spPr>
        <p:txBody>
          <a:bodyPr anchor="ctr">
            <a:noAutofit/>
          </a:bodyPr>
          <a:lstStyle/>
          <a:p>
            <a:pPr marL="285750" indent="-285750">
              <a:spcAft>
                <a:spcPts val="12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dirty="0"/>
              <a:t>Provide finance to business ventures established and managed by black people.  </a:t>
            </a:r>
          </a:p>
          <a:p>
            <a:pPr marL="285750" indent="-285750">
              <a:spcAft>
                <a:spcPts val="12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dirty="0"/>
              <a:t>Invest in black empowered businesses that have high employment creating opportunities.</a:t>
            </a:r>
          </a:p>
          <a:p>
            <a:pPr marL="285750" indent="-285750">
              <a:spcAft>
                <a:spcPts val="12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dirty="0"/>
              <a:t>Support the participation of black women in the economy.</a:t>
            </a:r>
          </a:p>
          <a:p>
            <a:pPr marL="285750" indent="-285750">
              <a:spcAft>
                <a:spcPts val="12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dirty="0"/>
              <a:t>Facilitate investment across all provinces in South Africa.</a:t>
            </a:r>
          </a:p>
          <a:p>
            <a:pPr marL="285750" indent="-285750">
              <a:spcAft>
                <a:spcPts val="12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dirty="0"/>
              <a:t>Encourage and promote savings, investment and meaningful economic participation by black people.</a:t>
            </a:r>
          </a:p>
          <a:p>
            <a:pPr marL="285750" indent="-285750">
              <a:spcAft>
                <a:spcPts val="12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dirty="0"/>
              <a:t>Advance black economic empowerment through commercially sustainable enterprises.</a:t>
            </a:r>
          </a:p>
          <a:p>
            <a:pPr marL="285750" indent="-285750">
              <a:spcAft>
                <a:spcPts val="1200"/>
              </a:spcAft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dirty="0"/>
              <a:t>Position the NEF in the South African economy as a credible and meaningful DFI.</a:t>
            </a:r>
          </a:p>
        </p:txBody>
      </p:sp>
      <p:pic>
        <p:nvPicPr>
          <p:cNvPr id="4" name="Picture 3" descr="A person and person looking at a computer&#10;&#10;AI-generated content may be incorrect.">
            <a:extLst>
              <a:ext uri="{FF2B5EF4-FFF2-40B4-BE49-F238E27FC236}">
                <a16:creationId xmlns:a16="http://schemas.microsoft.com/office/drawing/2014/main" id="{997ACB71-AEEB-77BF-5E13-825FABF0F1A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6094412" y="1254321"/>
            <a:ext cx="4946121" cy="4443599"/>
          </a:xfrm>
          <a:prstGeom prst="roundRect">
            <a:avLst>
              <a:gd name="adj" fmla="val 8436"/>
            </a:avLst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F22847-6F16-0D32-3478-CF29DC7DD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9577D-CB4D-F047-BCAF-0F634EDAE0D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875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6">
            <a:extLst>
              <a:ext uri="{FF2B5EF4-FFF2-40B4-BE49-F238E27FC236}">
                <a16:creationId xmlns:a16="http://schemas.microsoft.com/office/drawing/2014/main" id="{4672AB5C-9165-223C-BFCF-E98E47CBF9F9}"/>
              </a:ext>
            </a:extLst>
          </p:cNvPr>
          <p:cNvSpPr txBox="1">
            <a:spLocks/>
          </p:cNvSpPr>
          <p:nvPr/>
        </p:nvSpPr>
        <p:spPr>
          <a:xfrm>
            <a:off x="600975" y="95642"/>
            <a:ext cx="10969943" cy="82842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l" defTabSz="609493" rtl="0" eaLnBrk="1" latinLnBrk="0" hangingPunct="1">
              <a:spcBef>
                <a:spcPct val="0"/>
              </a:spcBef>
              <a:buNone/>
              <a:defRPr sz="2900" b="1" kern="1200">
                <a:solidFill>
                  <a:srgbClr val="F7901E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609310"/>
            <a:r>
              <a:rPr lang="en-US" sz="2899" dirty="0"/>
              <a:t>Life to Date Performance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6089EE-C693-CE14-6189-57966CC173B7}"/>
              </a:ext>
            </a:extLst>
          </p:cNvPr>
          <p:cNvSpPr txBox="1"/>
          <p:nvPr/>
        </p:nvSpPr>
        <p:spPr>
          <a:xfrm>
            <a:off x="609440" y="1095267"/>
            <a:ext cx="8608358" cy="36923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defTabSz="914126"/>
            <a:r>
              <a:rPr lang="en-US" sz="1799" b="1" kern="0" dirty="0">
                <a:solidFill>
                  <a:sysClr val="windowText" lastClr="000000"/>
                </a:solidFill>
              </a:rPr>
              <a:t>NEF Performance Since Inception (1 April 2004 – 30 June  2026) 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23C77988-071C-15E7-BC9D-A37145CD03DE}"/>
              </a:ext>
            </a:extLst>
          </p:cNvPr>
          <p:cNvSpPr/>
          <p:nvPr/>
        </p:nvSpPr>
        <p:spPr>
          <a:xfrm>
            <a:off x="5472096" y="2908026"/>
            <a:ext cx="1066262" cy="1041948"/>
          </a:xfrm>
          <a:prstGeom prst="ellipse">
            <a:avLst/>
          </a:prstGeom>
          <a:solidFill>
            <a:schemeClr val="bg1"/>
          </a:solidFill>
          <a:ln w="762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914126">
              <a:defRPr/>
            </a:pPr>
            <a:endParaRPr lang="en-ZA" sz="1100" kern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36B4BF-0607-0580-70DC-9EE55DF0C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856" y="1806913"/>
            <a:ext cx="10333086" cy="4418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56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8A8A07A-BB1F-2742-8FC3-2E087D34DD17}"/>
              </a:ext>
            </a:extLst>
          </p:cNvPr>
          <p:cNvSpPr/>
          <p:nvPr/>
        </p:nvSpPr>
        <p:spPr>
          <a:xfrm>
            <a:off x="152360" y="453025"/>
            <a:ext cx="5561151" cy="58415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/>
            <a:endParaRPr lang="en-US" sz="1799" kern="0" dirty="0">
              <a:solidFill>
                <a:prstClr val="white"/>
              </a:solidFill>
              <a:latin typeface="Abadi" panose="020B0604020104020204" pitchFamily="34" charset="0"/>
            </a:endParaRPr>
          </a:p>
        </p:txBody>
      </p:sp>
      <p:sp>
        <p:nvSpPr>
          <p:cNvPr id="6" name="Title 6">
            <a:extLst>
              <a:ext uri="{FF2B5EF4-FFF2-40B4-BE49-F238E27FC236}">
                <a16:creationId xmlns:a16="http://schemas.microsoft.com/office/drawing/2014/main" id="{4672AB5C-9165-223C-BFCF-E98E47CBF9F9}"/>
              </a:ext>
            </a:extLst>
          </p:cNvPr>
          <p:cNvSpPr txBox="1">
            <a:spLocks/>
          </p:cNvSpPr>
          <p:nvPr/>
        </p:nvSpPr>
        <p:spPr>
          <a:xfrm>
            <a:off x="609441" y="275988"/>
            <a:ext cx="10969943" cy="82842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l" defTabSz="609493" rtl="0" eaLnBrk="1" latinLnBrk="0" hangingPunct="1">
              <a:spcBef>
                <a:spcPct val="0"/>
              </a:spcBef>
              <a:buNone/>
              <a:defRPr sz="2900" b="1" kern="1200">
                <a:solidFill>
                  <a:srgbClr val="F7901E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609310"/>
            <a:r>
              <a:rPr lang="en-US" sz="2899" dirty="0">
                <a:solidFill>
                  <a:srgbClr val="F79646"/>
                </a:solidFill>
              </a:rPr>
              <a:t>Performance by Provinces 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89886D0D-39D3-2EBB-02C1-C9F5EE15A5BC}"/>
              </a:ext>
            </a:extLst>
          </p:cNvPr>
          <p:cNvGraphicFramePr>
            <a:graphicFrameLocks/>
          </p:cNvGraphicFramePr>
          <p:nvPr/>
        </p:nvGraphicFramePr>
        <p:xfrm>
          <a:off x="457080" y="1448316"/>
          <a:ext cx="4875530" cy="4418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B01A151-C095-CF2A-8754-2F10834B3CE1}"/>
              </a:ext>
            </a:extLst>
          </p:cNvPr>
          <p:cNvGraphicFramePr>
            <a:graphicFrameLocks noGrp="1"/>
          </p:cNvGraphicFramePr>
          <p:nvPr/>
        </p:nvGraphicFramePr>
        <p:xfrm>
          <a:off x="5713511" y="453025"/>
          <a:ext cx="5789692" cy="5841550"/>
        </p:xfrm>
        <a:graphic>
          <a:graphicData uri="http://schemas.openxmlformats.org/drawingml/2006/table">
            <a:tbl>
              <a:tblPr/>
              <a:tblGrid>
                <a:gridCol w="1980684">
                  <a:extLst>
                    <a:ext uri="{9D8B030D-6E8A-4147-A177-3AD203B41FA5}">
                      <a16:colId xmlns:a16="http://schemas.microsoft.com/office/drawing/2014/main" val="4282535200"/>
                    </a:ext>
                  </a:extLst>
                </a:gridCol>
                <a:gridCol w="2128130">
                  <a:extLst>
                    <a:ext uri="{9D8B030D-6E8A-4147-A177-3AD203B41FA5}">
                      <a16:colId xmlns:a16="http://schemas.microsoft.com/office/drawing/2014/main" val="3499431649"/>
                    </a:ext>
                  </a:extLst>
                </a:gridCol>
                <a:gridCol w="1680878">
                  <a:extLst>
                    <a:ext uri="{9D8B030D-6E8A-4147-A177-3AD203B41FA5}">
                      <a16:colId xmlns:a16="http://schemas.microsoft.com/office/drawing/2014/main" val="3823808740"/>
                    </a:ext>
                  </a:extLst>
                </a:gridCol>
              </a:tblGrid>
              <a:tr h="836596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>
                        <a:buNone/>
                      </a:pPr>
                      <a:r>
                        <a:rPr lang="en-Z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Provinces</a:t>
                      </a:r>
                    </a:p>
                  </a:txBody>
                  <a:tcPr marL="91416" marR="9141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>
                        <a:buNone/>
                      </a:pPr>
                      <a:r>
                        <a:rPr lang="en-ZA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Values</a:t>
                      </a:r>
                    </a:p>
                  </a:txBody>
                  <a:tcPr marL="91416" marR="9141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Women Owned </a:t>
                      </a:r>
                      <a:b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&amp; Youth Owned</a:t>
                      </a:r>
                      <a:endParaRPr lang="en-ZA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16" marR="9141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1977175"/>
                  </a:ext>
                </a:extLst>
              </a:tr>
              <a:tr h="498775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>
                        <a:buNone/>
                      </a:pPr>
                      <a:r>
                        <a:rPr lang="en-Z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Eastern Cape</a:t>
                      </a:r>
                    </a:p>
                  </a:txBody>
                  <a:tcPr marL="91416" marR="9141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>
                        <a:buNone/>
                      </a:pPr>
                      <a:r>
                        <a:rPr lang="en-Z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R656 123 033</a:t>
                      </a:r>
                    </a:p>
                  </a:txBody>
                  <a:tcPr marL="91416" marR="9141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en-ZA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R195 292 035</a:t>
                      </a:r>
                    </a:p>
                  </a:txBody>
                  <a:tcPr marL="91416" marR="9141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2138089"/>
                  </a:ext>
                </a:extLst>
              </a:tr>
              <a:tr h="498775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>
                        <a:buNone/>
                      </a:pPr>
                      <a:r>
                        <a:rPr lang="en-Z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Free State</a:t>
                      </a:r>
                    </a:p>
                  </a:txBody>
                  <a:tcPr marL="91416" marR="9141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>
                        <a:buNone/>
                      </a:pPr>
                      <a:r>
                        <a:rPr lang="en-Z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R187 981 937</a:t>
                      </a:r>
                    </a:p>
                  </a:txBody>
                  <a:tcPr marL="91416" marR="9141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en-ZA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R44 428 866</a:t>
                      </a:r>
                    </a:p>
                  </a:txBody>
                  <a:tcPr marL="91416" marR="9141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7702195"/>
                  </a:ext>
                </a:extLst>
              </a:tr>
              <a:tr h="498775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>
                        <a:buNone/>
                      </a:pPr>
                      <a:r>
                        <a:rPr lang="en-Z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Gauteng</a:t>
                      </a:r>
                    </a:p>
                  </a:txBody>
                  <a:tcPr marL="91416" marR="9141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>
                        <a:buNone/>
                      </a:pPr>
                      <a:r>
                        <a:rPr lang="en-Z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R3 968 707 300</a:t>
                      </a:r>
                    </a:p>
                  </a:txBody>
                  <a:tcPr marL="91416" marR="9141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en-ZA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R1 048 894 480</a:t>
                      </a:r>
                    </a:p>
                  </a:txBody>
                  <a:tcPr marL="91416" marR="9141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162482"/>
                  </a:ext>
                </a:extLst>
              </a:tr>
              <a:tr h="498775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>
                        <a:buNone/>
                      </a:pPr>
                      <a:r>
                        <a:rPr lang="en-Z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KwaZulu-Natal</a:t>
                      </a:r>
                    </a:p>
                  </a:txBody>
                  <a:tcPr marL="91416" marR="9141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>
                        <a:buNone/>
                      </a:pPr>
                      <a:r>
                        <a:rPr lang="en-Z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R1 750 109 897</a:t>
                      </a:r>
                    </a:p>
                  </a:txBody>
                  <a:tcPr marL="91416" marR="9141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en-ZA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R436 980 886</a:t>
                      </a:r>
                    </a:p>
                  </a:txBody>
                  <a:tcPr marL="91416" marR="9141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275643"/>
                  </a:ext>
                </a:extLst>
              </a:tr>
              <a:tr h="498775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>
                        <a:buNone/>
                      </a:pPr>
                      <a:r>
                        <a:rPr lang="en-Z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Limpopo</a:t>
                      </a:r>
                    </a:p>
                  </a:txBody>
                  <a:tcPr marL="91416" marR="9141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>
                        <a:buNone/>
                      </a:pPr>
                      <a:r>
                        <a:rPr lang="en-Z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R498 311 153</a:t>
                      </a:r>
                    </a:p>
                  </a:txBody>
                  <a:tcPr marL="91416" marR="9141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en-ZA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R123 969 867</a:t>
                      </a:r>
                    </a:p>
                  </a:txBody>
                  <a:tcPr marL="91416" marR="9141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3431995"/>
                  </a:ext>
                </a:extLst>
              </a:tr>
              <a:tr h="498775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>
                        <a:buNone/>
                      </a:pPr>
                      <a:r>
                        <a:rPr lang="en-ZA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Mpumalanga</a:t>
                      </a:r>
                    </a:p>
                  </a:txBody>
                  <a:tcPr marL="91416" marR="9141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>
                        <a:buNone/>
                      </a:pPr>
                      <a:r>
                        <a:rPr lang="en-Z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R555 627 891</a:t>
                      </a:r>
                    </a:p>
                  </a:txBody>
                  <a:tcPr marL="91416" marR="9141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en-ZA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R99 752 646</a:t>
                      </a:r>
                    </a:p>
                  </a:txBody>
                  <a:tcPr marL="91416" marR="9141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6519804"/>
                  </a:ext>
                </a:extLst>
              </a:tr>
              <a:tr h="498775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>
                        <a:buNone/>
                      </a:pPr>
                      <a:r>
                        <a:rPr lang="en-ZA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North West</a:t>
                      </a:r>
                    </a:p>
                  </a:txBody>
                  <a:tcPr marL="91416" marR="9141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>
                        <a:buNone/>
                      </a:pPr>
                      <a:r>
                        <a:rPr lang="en-Z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R380 138 076</a:t>
                      </a:r>
                    </a:p>
                  </a:txBody>
                  <a:tcPr marL="91416" marR="9141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en-ZA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R58 140 878</a:t>
                      </a:r>
                    </a:p>
                  </a:txBody>
                  <a:tcPr marL="91416" marR="9141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070503"/>
                  </a:ext>
                </a:extLst>
              </a:tr>
              <a:tr h="498775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>
                        <a:buNone/>
                      </a:pPr>
                      <a:r>
                        <a:rPr lang="en-ZA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Northern Cape</a:t>
                      </a:r>
                    </a:p>
                  </a:txBody>
                  <a:tcPr marL="91416" marR="9141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>
                        <a:buNone/>
                      </a:pPr>
                      <a:r>
                        <a:rPr lang="en-Z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R251 432 188</a:t>
                      </a:r>
                    </a:p>
                  </a:txBody>
                  <a:tcPr marL="91416" marR="9141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en-ZA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R164 602 849</a:t>
                      </a:r>
                    </a:p>
                  </a:txBody>
                  <a:tcPr marL="91416" marR="9141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079754"/>
                  </a:ext>
                </a:extLst>
              </a:tr>
              <a:tr h="515979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>
                        <a:buNone/>
                      </a:pPr>
                      <a:r>
                        <a:rPr lang="en-ZA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Western Cape</a:t>
                      </a:r>
                    </a:p>
                  </a:txBody>
                  <a:tcPr marL="91416" marR="9141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>
                        <a:buNone/>
                      </a:pPr>
                      <a:r>
                        <a:rPr lang="en-Z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R1 075 128 191</a:t>
                      </a:r>
                    </a:p>
                  </a:txBody>
                  <a:tcPr marL="91416" marR="9141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en-ZA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R147 209 113</a:t>
                      </a:r>
                    </a:p>
                  </a:txBody>
                  <a:tcPr marL="91416" marR="9141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9655071"/>
                  </a:ext>
                </a:extLst>
              </a:tr>
              <a:tr h="498775"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 fontAlgn="b">
                        <a:buNone/>
                      </a:pPr>
                      <a:r>
                        <a:rPr lang="en-Z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91416" marR="9141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 fontAlgn="b">
                        <a:buNone/>
                      </a:pPr>
                      <a:r>
                        <a:rPr lang="en-ZA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R9 323 559 667</a:t>
                      </a:r>
                    </a:p>
                  </a:txBody>
                  <a:tcPr marL="91416" marR="9141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>
                        <a:defRPr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en-ZA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R2 319 271 621</a:t>
                      </a:r>
                    </a:p>
                  </a:txBody>
                  <a:tcPr marL="91416" marR="91416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151948"/>
                  </a:ext>
                </a:extLst>
              </a:tr>
            </a:tbl>
          </a:graphicData>
        </a:graphic>
      </p:graphicFrame>
      <p:sp>
        <p:nvSpPr>
          <p:cNvPr id="5" name="bg object 17">
            <a:extLst>
              <a:ext uri="{FF2B5EF4-FFF2-40B4-BE49-F238E27FC236}">
                <a16:creationId xmlns:a16="http://schemas.microsoft.com/office/drawing/2014/main" id="{251CBD84-46FA-BF95-94B8-AE44D4190FF7}"/>
              </a:ext>
            </a:extLst>
          </p:cNvPr>
          <p:cNvSpPr/>
          <p:nvPr/>
        </p:nvSpPr>
        <p:spPr>
          <a:xfrm>
            <a:off x="0" y="893"/>
            <a:ext cx="12185651" cy="326305"/>
          </a:xfrm>
          <a:custGeom>
            <a:avLst/>
            <a:gdLst/>
            <a:ahLst/>
            <a:cxnLst/>
            <a:rect l="l" t="t" r="r" b="b"/>
            <a:pathLst>
              <a:path w="12188825" h="326390">
                <a:moveTo>
                  <a:pt x="12188825" y="0"/>
                </a:moveTo>
                <a:lnTo>
                  <a:pt x="0" y="0"/>
                </a:lnTo>
                <a:lnTo>
                  <a:pt x="12188825" y="326123"/>
                </a:lnTo>
                <a:lnTo>
                  <a:pt x="12188825" y="0"/>
                </a:lnTo>
                <a:close/>
              </a:path>
            </a:pathLst>
          </a:custGeom>
          <a:solidFill>
            <a:srgbClr val="FF9933"/>
          </a:solidFill>
        </p:spPr>
        <p:txBody>
          <a:bodyPr wrap="square" lIns="0" tIns="0" rIns="0" bIns="0" rtlCol="0"/>
          <a:lstStyle/>
          <a:p>
            <a:pPr defTabSz="914126"/>
            <a:endParaRPr sz="1799" kern="0">
              <a:solidFill>
                <a:sysClr val="windowText" lastClr="000000"/>
              </a:solidFill>
            </a:endParaRPr>
          </a:p>
        </p:txBody>
      </p:sp>
      <p:sp>
        <p:nvSpPr>
          <p:cNvPr id="7" name="bg object 18">
            <a:extLst>
              <a:ext uri="{FF2B5EF4-FFF2-40B4-BE49-F238E27FC236}">
                <a16:creationId xmlns:a16="http://schemas.microsoft.com/office/drawing/2014/main" id="{FFA06836-D486-5088-D95C-5854F970375E}"/>
              </a:ext>
            </a:extLst>
          </p:cNvPr>
          <p:cNvSpPr/>
          <p:nvPr/>
        </p:nvSpPr>
        <p:spPr>
          <a:xfrm flipV="1">
            <a:off x="609282" y="6247666"/>
            <a:ext cx="7618175" cy="46908"/>
          </a:xfrm>
          <a:custGeom>
            <a:avLst/>
            <a:gdLst/>
            <a:ahLst/>
            <a:cxnLst/>
            <a:rect l="l" t="t" r="r" b="b"/>
            <a:pathLst>
              <a:path w="8937625">
                <a:moveTo>
                  <a:pt x="0" y="0"/>
                </a:moveTo>
                <a:lnTo>
                  <a:pt x="8937269" y="0"/>
                </a:lnTo>
              </a:path>
            </a:pathLst>
          </a:custGeom>
          <a:ln w="38100">
            <a:solidFill>
              <a:srgbClr val="F7901E"/>
            </a:solidFill>
          </a:ln>
        </p:spPr>
        <p:txBody>
          <a:bodyPr wrap="square" lIns="0" tIns="0" rIns="0" bIns="0" rtlCol="0"/>
          <a:lstStyle/>
          <a:p>
            <a:pPr defTabSz="914126"/>
            <a:endParaRPr sz="1799" kern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89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943276-2210-FFEF-194F-9F3A2A3A4E3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defTabSz="914126">
              <a:defRPr/>
            </a:pPr>
            <a:fld id="{B6F15528-21DE-4FAA-801E-634DDDAF4B2B}" type="slidenum">
              <a:rPr lang="en-ZA" sz="1799" kern="0">
                <a:solidFill>
                  <a:prstClr val="black">
                    <a:tint val="75000"/>
                  </a:prstClr>
                </a:solidFill>
              </a:rPr>
              <a:pPr defTabSz="914126">
                <a:defRPr/>
              </a:pPr>
              <a:t>7</a:t>
            </a:fld>
            <a:endParaRPr lang="en-ZA" sz="1799" kern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0EFA4D-83D1-DE9F-A75D-DC45433928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79" y="112624"/>
            <a:ext cx="11503204" cy="6702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050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C262D4-1230-E83F-62F0-E7E4F3E465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2F04D8D-97C4-FB7D-8BB6-40A45CB9BF5B}"/>
              </a:ext>
            </a:extLst>
          </p:cNvPr>
          <p:cNvSpPr/>
          <p:nvPr/>
        </p:nvSpPr>
        <p:spPr>
          <a:xfrm>
            <a:off x="11529569" y="6415897"/>
            <a:ext cx="324381" cy="451039"/>
          </a:xfrm>
          <a:prstGeom prst="rect">
            <a:avLst/>
          </a:prstGeom>
          <a:solidFill>
            <a:srgbClr val="FB9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>
              <a:defRPr/>
            </a:pPr>
            <a:endParaRPr lang="en-ZA" sz="1799">
              <a:solidFill>
                <a:prstClr val="black"/>
              </a:solidFill>
              <a:latin typeface="Arial Nova" panose="020B05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478D1F0-934A-BC13-B281-4125B02744E3}"/>
              </a:ext>
            </a:extLst>
          </p:cNvPr>
          <p:cNvCxnSpPr>
            <a:cxnSpLocks/>
          </p:cNvCxnSpPr>
          <p:nvPr/>
        </p:nvCxnSpPr>
        <p:spPr>
          <a:xfrm>
            <a:off x="334876" y="6439955"/>
            <a:ext cx="10983892" cy="0"/>
          </a:xfrm>
          <a:prstGeom prst="line">
            <a:avLst/>
          </a:prstGeom>
          <a:ln w="12700">
            <a:solidFill>
              <a:srgbClr val="FB951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BF0DB7-F6A0-D9D6-D818-53AEF2F2E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1071" y="6419574"/>
            <a:ext cx="581375" cy="437533"/>
          </a:xfrm>
        </p:spPr>
        <p:txBody>
          <a:bodyPr/>
          <a:lstStyle/>
          <a:p>
            <a:pPr algn="ctr" defTabSz="914126">
              <a:defRPr/>
            </a:pPr>
            <a:fld id="{F656B119-2729-4F5C-B98E-63856C0A8D51}" type="slidenum">
              <a:rPr lang="en-US" sz="1400" b="1">
                <a:solidFill>
                  <a:prstClr val="white"/>
                </a:solidFill>
                <a:latin typeface="Arial Nova" panose="020B0504020202020204" pitchFamily="34" charset="0"/>
              </a:rPr>
              <a:pPr algn="ctr" defTabSz="914126">
                <a:defRPr/>
              </a:pPr>
              <a:t>8</a:t>
            </a:fld>
            <a:endParaRPr lang="en-ZA" sz="1400" b="1">
              <a:solidFill>
                <a:prstClr val="white"/>
              </a:solidFill>
              <a:latin typeface="Arial Nova" panose="020B05040202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8A73CB1-DC64-CB65-A4A6-06935A5CC019}"/>
              </a:ext>
            </a:extLst>
          </p:cNvPr>
          <p:cNvCxnSpPr>
            <a:cxnSpLocks/>
          </p:cNvCxnSpPr>
          <p:nvPr/>
        </p:nvCxnSpPr>
        <p:spPr>
          <a:xfrm>
            <a:off x="334876" y="735965"/>
            <a:ext cx="11853949" cy="0"/>
          </a:xfrm>
          <a:prstGeom prst="line">
            <a:avLst/>
          </a:prstGeom>
          <a:ln w="12700">
            <a:solidFill>
              <a:srgbClr val="FB951E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0242" name="Picture 2">
            <a:extLst>
              <a:ext uri="{FF2B5EF4-FFF2-40B4-BE49-F238E27FC236}">
                <a16:creationId xmlns:a16="http://schemas.microsoft.com/office/drawing/2014/main" id="{2A37DFE9-9691-A414-40EF-64CEC8F2C9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3618" y="144883"/>
            <a:ext cx="1310299" cy="505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2E76E77-1460-3FA3-291D-126FC130E709}"/>
              </a:ext>
            </a:extLst>
          </p:cNvPr>
          <p:cNvSpPr/>
          <p:nvPr/>
        </p:nvSpPr>
        <p:spPr>
          <a:xfrm>
            <a:off x="141697" y="94190"/>
            <a:ext cx="8704663" cy="38985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0" bIns="0" rtlCol="0" anchor="ctr"/>
          <a:lstStyle/>
          <a:p>
            <a:pPr defTabSz="914126">
              <a:lnSpc>
                <a:spcPct val="150000"/>
              </a:lnSpc>
              <a:defRPr/>
            </a:pPr>
            <a:r>
              <a:rPr lang="en-US" sz="2399" b="1" kern="0" dirty="0">
                <a:solidFill>
                  <a:srgbClr val="ED7D31"/>
                </a:solidFill>
                <a:latin typeface="Arial Nova" panose="020B0504020202020204" pitchFamily="34" charset="0"/>
              </a:rPr>
              <a:t>Making An I</a:t>
            </a:r>
            <a:r>
              <a:rPr lang="en-US" sz="2399" b="1" kern="0" dirty="0" err="1">
                <a:solidFill>
                  <a:srgbClr val="ED7D31"/>
                </a:solidFill>
                <a:latin typeface="Arial Nova" panose="020B0504020202020204" pitchFamily="34" charset="0"/>
              </a:rPr>
              <a:t>mpact</a:t>
            </a:r>
            <a:r>
              <a:rPr lang="en-US" sz="2399" b="1" kern="0" dirty="0">
                <a:solidFill>
                  <a:srgbClr val="ED7D31"/>
                </a:solidFill>
                <a:latin typeface="Arial Nova" panose="020B0504020202020204" pitchFamily="34" charset="0"/>
              </a:rPr>
              <a:t> In K</a:t>
            </a:r>
            <a:r>
              <a:rPr lang="en-US" sz="2399" b="1" kern="0" dirty="0" err="1">
                <a:solidFill>
                  <a:srgbClr val="ED7D31"/>
                </a:solidFill>
                <a:latin typeface="Arial Nova" panose="020B0504020202020204" pitchFamily="34" charset="0"/>
              </a:rPr>
              <a:t>ey</a:t>
            </a:r>
            <a:r>
              <a:rPr lang="en-US" sz="2399" b="1" kern="0" dirty="0">
                <a:solidFill>
                  <a:srgbClr val="ED7D31"/>
                </a:solidFill>
                <a:latin typeface="Arial Nova" panose="020B0504020202020204" pitchFamily="34" charset="0"/>
              </a:rPr>
              <a:t> Areas</a:t>
            </a:r>
            <a:endParaRPr lang="en-ZA" sz="2399" b="1" kern="0" dirty="0">
              <a:solidFill>
                <a:srgbClr val="ED7D31"/>
              </a:solidFill>
              <a:latin typeface="Arial Nova" panose="020B0504020202020204" pitchFamily="34" charset="0"/>
            </a:endParaRPr>
          </a:p>
        </p:txBody>
      </p:sp>
      <p:grpSp>
        <p:nvGrpSpPr>
          <p:cNvPr id="4" name="Google Shape;1426;p42">
            <a:extLst>
              <a:ext uri="{FF2B5EF4-FFF2-40B4-BE49-F238E27FC236}">
                <a16:creationId xmlns:a16="http://schemas.microsoft.com/office/drawing/2014/main" id="{1CF9F5EA-1679-CEFA-A77F-A7B8DDCAEE6E}"/>
              </a:ext>
            </a:extLst>
          </p:cNvPr>
          <p:cNvGrpSpPr/>
          <p:nvPr/>
        </p:nvGrpSpPr>
        <p:grpSpPr>
          <a:xfrm>
            <a:off x="563446" y="1719397"/>
            <a:ext cx="2896163" cy="1689563"/>
            <a:chOff x="686797" y="1465036"/>
            <a:chExt cx="2896917" cy="1287399"/>
          </a:xfrm>
        </p:grpSpPr>
        <p:grpSp>
          <p:nvGrpSpPr>
            <p:cNvPr id="5" name="Google Shape;1427;p42">
              <a:extLst>
                <a:ext uri="{FF2B5EF4-FFF2-40B4-BE49-F238E27FC236}">
                  <a16:creationId xmlns:a16="http://schemas.microsoft.com/office/drawing/2014/main" id="{D7AD98E1-F609-3DEE-A1A7-F02E6480F2E8}"/>
                </a:ext>
              </a:extLst>
            </p:cNvPr>
            <p:cNvGrpSpPr/>
            <p:nvPr/>
          </p:nvGrpSpPr>
          <p:grpSpPr>
            <a:xfrm>
              <a:off x="686797" y="1491046"/>
              <a:ext cx="2098950" cy="1261389"/>
              <a:chOff x="686797" y="1905102"/>
              <a:chExt cx="2098950" cy="1261389"/>
            </a:xfrm>
          </p:grpSpPr>
          <p:sp>
            <p:nvSpPr>
              <p:cNvPr id="11" name="Google Shape;1428;p42">
                <a:extLst>
                  <a:ext uri="{FF2B5EF4-FFF2-40B4-BE49-F238E27FC236}">
                    <a16:creationId xmlns:a16="http://schemas.microsoft.com/office/drawing/2014/main" id="{D2C96529-8967-8F66-0EB4-8CAA9864905B}"/>
                  </a:ext>
                </a:extLst>
              </p:cNvPr>
              <p:cNvSpPr txBox="1"/>
              <p:nvPr/>
            </p:nvSpPr>
            <p:spPr>
              <a:xfrm>
                <a:off x="706147" y="2248342"/>
                <a:ext cx="2079600" cy="9181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01" tIns="91401" rIns="91401" bIns="91401" anchor="ctr" anchorCtr="0">
                <a:noAutofit/>
              </a:bodyPr>
              <a:lstStyle/>
              <a:p>
                <a:pPr defTabSz="914126">
                  <a:defRPr/>
                </a:pPr>
                <a:r>
                  <a:rPr lang="en-US" sz="1200" dirty="0">
                    <a:solidFill>
                      <a:srgbClr val="000000"/>
                    </a:solidFill>
                    <a:latin typeface="Arial" panose="020B0604020202020204"/>
                    <a:ea typeface="Roboto"/>
                    <a:cs typeface="Roboto"/>
                    <a:sym typeface="Roboto"/>
                  </a:rPr>
                  <a:t>Oksana Petroleum (</a:t>
                </a:r>
                <a:r>
                  <a:rPr lang="en-US" sz="1200" b="1" dirty="0">
                    <a:solidFill>
                      <a:srgbClr val="000000"/>
                    </a:solidFill>
                    <a:latin typeface="Arial" panose="020B0604020202020204"/>
                    <a:ea typeface="Roboto"/>
                    <a:cs typeface="Roboto"/>
                    <a:sym typeface="Roboto"/>
                  </a:rPr>
                  <a:t>R15m</a:t>
                </a:r>
                <a:r>
                  <a:rPr lang="en-US" sz="1200" dirty="0">
                    <a:solidFill>
                      <a:srgbClr val="000000"/>
                    </a:solidFill>
                    <a:latin typeface="Arial" panose="020B0604020202020204"/>
                    <a:ea typeface="Roboto"/>
                    <a:cs typeface="Roboto"/>
                    <a:sym typeface="Roboto"/>
                  </a:rPr>
                  <a:t>)</a:t>
                </a:r>
              </a:p>
              <a:p>
                <a:pPr defTabSz="914126">
                  <a:defRPr/>
                </a:pPr>
                <a:r>
                  <a:rPr lang="en-US" sz="1200" dirty="0">
                    <a:solidFill>
                      <a:srgbClr val="000000"/>
                    </a:solidFill>
                    <a:latin typeface="Arial" panose="020B0604020202020204"/>
                    <a:ea typeface="Roboto"/>
                    <a:cs typeface="Roboto"/>
                    <a:sym typeface="Roboto"/>
                  </a:rPr>
                  <a:t>Gans Tours (</a:t>
                </a:r>
                <a:r>
                  <a:rPr lang="en-US" sz="1200" b="1" dirty="0">
                    <a:solidFill>
                      <a:srgbClr val="000000"/>
                    </a:solidFill>
                    <a:latin typeface="Arial" panose="020B0604020202020204"/>
                    <a:ea typeface="Roboto"/>
                    <a:cs typeface="Roboto"/>
                    <a:sym typeface="Roboto"/>
                  </a:rPr>
                  <a:t>R11m</a:t>
                </a:r>
                <a:r>
                  <a:rPr lang="en-US" sz="1200" dirty="0">
                    <a:solidFill>
                      <a:srgbClr val="000000"/>
                    </a:solidFill>
                    <a:latin typeface="Arial" panose="020B0604020202020204"/>
                    <a:ea typeface="Roboto"/>
                    <a:cs typeface="Roboto"/>
                    <a:sym typeface="Roboto"/>
                  </a:rPr>
                  <a:t>)</a:t>
                </a:r>
              </a:p>
              <a:p>
                <a:pPr defTabSz="914126">
                  <a:defRPr/>
                </a:pPr>
                <a:r>
                  <a:rPr lang="en-US" sz="1200" dirty="0" err="1">
                    <a:solidFill>
                      <a:srgbClr val="000000"/>
                    </a:solidFill>
                    <a:latin typeface="Arial" panose="020B0604020202020204"/>
                    <a:ea typeface="Roboto"/>
                    <a:cs typeface="Roboto"/>
                    <a:sym typeface="Roboto"/>
                  </a:rPr>
                  <a:t>Lebakanaga</a:t>
                </a:r>
                <a:r>
                  <a:rPr lang="en-US" sz="1200" dirty="0">
                    <a:solidFill>
                      <a:srgbClr val="000000"/>
                    </a:solidFill>
                    <a:latin typeface="Arial" panose="020B0604020202020204"/>
                    <a:ea typeface="Roboto"/>
                    <a:cs typeface="Roboto"/>
                    <a:sym typeface="Roboto"/>
                  </a:rPr>
                  <a:t> Foods </a:t>
                </a:r>
                <a:r>
                  <a:rPr lang="en-US" sz="1200" b="1" dirty="0">
                    <a:solidFill>
                      <a:srgbClr val="000000"/>
                    </a:solidFill>
                    <a:latin typeface="Arial" panose="020B0604020202020204"/>
                    <a:ea typeface="Roboto"/>
                    <a:cs typeface="Roboto"/>
                    <a:sym typeface="Roboto"/>
                  </a:rPr>
                  <a:t>(R11M</a:t>
                </a:r>
                <a:r>
                  <a:rPr lang="en-US" sz="1200" dirty="0">
                    <a:solidFill>
                      <a:srgbClr val="000000"/>
                    </a:solidFill>
                    <a:latin typeface="Arial" panose="020B0604020202020204"/>
                    <a:ea typeface="Roboto"/>
                    <a:cs typeface="Roboto"/>
                    <a:sym typeface="Roboto"/>
                  </a:rPr>
                  <a:t>)</a:t>
                </a:r>
              </a:p>
              <a:p>
                <a:pPr defTabSz="914126">
                  <a:defRPr/>
                </a:pPr>
                <a:r>
                  <a:rPr lang="en-US" sz="1200" dirty="0" err="1">
                    <a:solidFill>
                      <a:srgbClr val="000000"/>
                    </a:solidFill>
                    <a:latin typeface="Arial" panose="020B0604020202020204"/>
                    <a:ea typeface="Roboto"/>
                    <a:cs typeface="Roboto"/>
                    <a:sym typeface="Roboto"/>
                  </a:rPr>
                  <a:t>Onkabetse</a:t>
                </a:r>
                <a:r>
                  <a:rPr lang="en-US" sz="1200" dirty="0">
                    <a:solidFill>
                      <a:srgbClr val="000000"/>
                    </a:solidFill>
                    <a:latin typeface="Arial" panose="020B0604020202020204"/>
                    <a:ea typeface="Roboto"/>
                    <a:cs typeface="Roboto"/>
                    <a:sym typeface="Roboto"/>
                  </a:rPr>
                  <a:t> Civils and Mining (R</a:t>
                </a:r>
                <a:r>
                  <a:rPr lang="en-US" sz="1200" b="1" dirty="0">
                    <a:solidFill>
                      <a:srgbClr val="000000"/>
                    </a:solidFill>
                    <a:latin typeface="Arial" panose="020B0604020202020204"/>
                    <a:ea typeface="Roboto"/>
                    <a:cs typeface="Roboto"/>
                    <a:sym typeface="Roboto"/>
                  </a:rPr>
                  <a:t>10M</a:t>
                </a:r>
                <a:r>
                  <a:rPr lang="en-US" sz="1200" dirty="0">
                    <a:solidFill>
                      <a:srgbClr val="000000"/>
                    </a:solidFill>
                    <a:latin typeface="Arial" panose="020B0604020202020204"/>
                    <a:ea typeface="Roboto"/>
                    <a:cs typeface="Roboto"/>
                    <a:sym typeface="Roboto"/>
                  </a:rPr>
                  <a:t>)</a:t>
                </a:r>
              </a:p>
              <a:p>
                <a:pPr defTabSz="914126">
                  <a:defRPr/>
                </a:pPr>
                <a:endParaRPr lang="en-US" sz="1200" dirty="0">
                  <a:solidFill>
                    <a:srgbClr val="000000"/>
                  </a:solidFill>
                  <a:latin typeface="Arial" panose="020B0604020202020204"/>
                  <a:ea typeface="Roboto"/>
                  <a:cs typeface="Roboto"/>
                </a:endParaRPr>
              </a:p>
            </p:txBody>
          </p:sp>
          <p:sp>
            <p:nvSpPr>
              <p:cNvPr id="12" name="Google Shape;1429;p42">
                <a:extLst>
                  <a:ext uri="{FF2B5EF4-FFF2-40B4-BE49-F238E27FC236}">
                    <a16:creationId xmlns:a16="http://schemas.microsoft.com/office/drawing/2014/main" id="{D9C34FFF-FE16-6321-7A2B-7A53D5F90C44}"/>
                  </a:ext>
                </a:extLst>
              </p:cNvPr>
              <p:cNvSpPr txBox="1"/>
              <p:nvPr/>
            </p:nvSpPr>
            <p:spPr>
              <a:xfrm>
                <a:off x="686797" y="1905102"/>
                <a:ext cx="2079600" cy="354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01" tIns="91401" rIns="91401" bIns="91401" anchor="ctr" anchorCtr="0">
                <a:noAutofit/>
              </a:bodyPr>
              <a:lstStyle/>
              <a:p>
                <a:pPr defTabSz="914126">
                  <a:defRPr/>
                </a:pPr>
                <a:r>
                  <a:rPr lang="en-GB" sz="1699" b="1">
                    <a:solidFill>
                      <a:srgbClr val="E6EED6">
                        <a:lumMod val="50000"/>
                      </a:srgbClr>
                    </a:solidFill>
                    <a:latin typeface="Arial" panose="020B0604020202020204"/>
                    <a:ea typeface="Fira Sans Extra Condensed Medium"/>
                    <a:cs typeface="Fira Sans Extra Condensed Medium"/>
                    <a:sym typeface="Fira Sans Extra Condensed Medium"/>
                  </a:rPr>
                  <a:t>SMEs</a:t>
                </a:r>
              </a:p>
              <a:p>
                <a:pPr defTabSz="914126">
                  <a:defRPr/>
                </a:pPr>
                <a:r>
                  <a:rPr lang="en-GB" sz="1699" b="1">
                    <a:solidFill>
                      <a:srgbClr val="E6EED6">
                        <a:lumMod val="50000"/>
                      </a:srgbClr>
                    </a:solidFill>
                    <a:latin typeface="Arial" panose="020B0604020202020204"/>
                    <a:ea typeface="Fira Sans Extra Condensed Medium"/>
                    <a:cs typeface="Fira Sans Extra Condensed Medium"/>
                    <a:sym typeface="Fira Sans Extra Condensed Medium"/>
                  </a:rPr>
                  <a:t>R255 million </a:t>
                </a:r>
                <a:endParaRPr sz="1699" b="1">
                  <a:solidFill>
                    <a:srgbClr val="E6EED6">
                      <a:lumMod val="50000"/>
                    </a:srgbClr>
                  </a:solidFill>
                  <a:latin typeface="Arial" panose="020B0604020202020204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  <p:cxnSp>
          <p:nvCxnSpPr>
            <p:cNvPr id="10" name="Google Shape;1430;p42">
              <a:extLst>
                <a:ext uri="{FF2B5EF4-FFF2-40B4-BE49-F238E27FC236}">
                  <a16:creationId xmlns:a16="http://schemas.microsoft.com/office/drawing/2014/main" id="{039491D5-0231-528D-D23A-DD1CDED364CF}"/>
                </a:ext>
              </a:extLst>
            </p:cNvPr>
            <p:cNvCxnSpPr/>
            <p:nvPr/>
          </p:nvCxnSpPr>
          <p:spPr>
            <a:xfrm flipH="1">
              <a:off x="792238" y="1465036"/>
              <a:ext cx="2791476" cy="0"/>
            </a:xfrm>
            <a:prstGeom prst="straightConnector1">
              <a:avLst/>
            </a:prstGeom>
            <a:noFill/>
            <a:ln w="9525" cap="flat" cmpd="sng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4" name="Google Shape;1431;p42">
            <a:extLst>
              <a:ext uri="{FF2B5EF4-FFF2-40B4-BE49-F238E27FC236}">
                <a16:creationId xmlns:a16="http://schemas.microsoft.com/office/drawing/2014/main" id="{C961FD4B-3025-7DBA-BA00-8C47DDF4F5DA}"/>
              </a:ext>
            </a:extLst>
          </p:cNvPr>
          <p:cNvGrpSpPr/>
          <p:nvPr/>
        </p:nvGrpSpPr>
        <p:grpSpPr>
          <a:xfrm>
            <a:off x="519713" y="4152001"/>
            <a:ext cx="3200134" cy="1842932"/>
            <a:chOff x="586773" y="3672347"/>
            <a:chExt cx="3200969" cy="1569450"/>
          </a:xfrm>
        </p:grpSpPr>
        <p:grpSp>
          <p:nvGrpSpPr>
            <p:cNvPr id="15" name="Google Shape;1432;p42">
              <a:extLst>
                <a:ext uri="{FF2B5EF4-FFF2-40B4-BE49-F238E27FC236}">
                  <a16:creationId xmlns:a16="http://schemas.microsoft.com/office/drawing/2014/main" id="{09A00B47-8D4C-C450-6D9B-949042186167}"/>
                </a:ext>
              </a:extLst>
            </p:cNvPr>
            <p:cNvGrpSpPr/>
            <p:nvPr/>
          </p:nvGrpSpPr>
          <p:grpSpPr>
            <a:xfrm>
              <a:off x="586773" y="3697240"/>
              <a:ext cx="3200969" cy="1544557"/>
              <a:chOff x="586773" y="4106015"/>
              <a:chExt cx="3200969" cy="1544557"/>
            </a:xfrm>
          </p:grpSpPr>
          <p:sp>
            <p:nvSpPr>
              <p:cNvPr id="17" name="Google Shape;1433;p42">
                <a:extLst>
                  <a:ext uri="{FF2B5EF4-FFF2-40B4-BE49-F238E27FC236}">
                    <a16:creationId xmlns:a16="http://schemas.microsoft.com/office/drawing/2014/main" id="{BCFE7AE4-D1B2-0B60-1D5D-4B2AD0678EF2}"/>
                  </a:ext>
                </a:extLst>
              </p:cNvPr>
              <p:cNvSpPr txBox="1"/>
              <p:nvPr/>
            </p:nvSpPr>
            <p:spPr>
              <a:xfrm>
                <a:off x="586773" y="4510289"/>
                <a:ext cx="3200969" cy="114028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01" tIns="91401" rIns="91401" bIns="91401" anchor="ctr" anchorCtr="0">
                <a:noAutofit/>
              </a:bodyPr>
              <a:lstStyle/>
              <a:p>
                <a:pPr defTabSz="914126">
                  <a:defRPr/>
                </a:pPr>
                <a:r>
                  <a:rPr lang="en-US" sz="1200" dirty="0">
                    <a:solidFill>
                      <a:srgbClr val="000000"/>
                    </a:solidFill>
                    <a:latin typeface="Arial" panose="020B0604020202020204"/>
                    <a:ea typeface="Roboto"/>
                    <a:cs typeface="Roboto"/>
                    <a:sym typeface="Roboto"/>
                  </a:rPr>
                  <a:t>The Hill Boutique Hotel - EC </a:t>
                </a:r>
                <a:r>
                  <a:rPr lang="en-US" sz="1200" b="1" dirty="0">
                    <a:solidFill>
                      <a:srgbClr val="000000"/>
                    </a:solidFill>
                    <a:latin typeface="Arial" panose="020B0604020202020204"/>
                    <a:ea typeface="Roboto"/>
                    <a:cs typeface="Roboto"/>
                    <a:sym typeface="Roboto"/>
                  </a:rPr>
                  <a:t>(R14m)</a:t>
                </a:r>
              </a:p>
              <a:p>
                <a:pPr defTabSz="914126">
                  <a:defRPr/>
                </a:pPr>
                <a:r>
                  <a:rPr lang="en-US" sz="1200" dirty="0">
                    <a:solidFill>
                      <a:srgbClr val="000000"/>
                    </a:solidFill>
                    <a:latin typeface="Arial" panose="020B0604020202020204"/>
                    <a:ea typeface="Roboto"/>
                    <a:cs typeface="Roboto"/>
                    <a:sym typeface="Roboto"/>
                  </a:rPr>
                  <a:t>Hayani Guest Lodge – LP </a:t>
                </a:r>
                <a:r>
                  <a:rPr lang="en-US" sz="1200" b="1" dirty="0">
                    <a:solidFill>
                      <a:srgbClr val="000000"/>
                    </a:solidFill>
                    <a:latin typeface="Arial" panose="020B0604020202020204"/>
                    <a:ea typeface="Roboto"/>
                    <a:cs typeface="Roboto"/>
                    <a:sym typeface="Roboto"/>
                  </a:rPr>
                  <a:t>(R7.4m)</a:t>
                </a:r>
              </a:p>
              <a:p>
                <a:pPr defTabSz="914126">
                  <a:defRPr/>
                </a:pPr>
                <a:r>
                  <a:rPr lang="en-US" sz="1200" dirty="0">
                    <a:solidFill>
                      <a:srgbClr val="000000"/>
                    </a:solidFill>
                    <a:latin typeface="Arial" panose="020B0604020202020204"/>
                    <a:ea typeface="Roboto"/>
                    <a:cs typeface="Roboto"/>
                    <a:sym typeface="Roboto"/>
                  </a:rPr>
                  <a:t>De Ponte Boutique Hotle – FS </a:t>
                </a:r>
                <a:r>
                  <a:rPr lang="en-US" sz="1200" b="1" dirty="0">
                    <a:solidFill>
                      <a:srgbClr val="000000"/>
                    </a:solidFill>
                    <a:latin typeface="Arial" panose="020B0604020202020204"/>
                    <a:ea typeface="Roboto"/>
                    <a:cs typeface="Roboto"/>
                    <a:sym typeface="Roboto"/>
                  </a:rPr>
                  <a:t>(R14m)</a:t>
                </a:r>
              </a:p>
              <a:p>
                <a:pPr defTabSz="914126">
                  <a:defRPr/>
                </a:pPr>
                <a:r>
                  <a:rPr lang="en-US" sz="1200" dirty="0" err="1">
                    <a:solidFill>
                      <a:srgbClr val="000000"/>
                    </a:solidFill>
                    <a:latin typeface="Arial" panose="020B0604020202020204"/>
                    <a:ea typeface="Roboto"/>
                    <a:cs typeface="Roboto"/>
                    <a:sym typeface="Roboto"/>
                  </a:rPr>
                  <a:t>Dabukazi</a:t>
                </a:r>
                <a:r>
                  <a:rPr lang="en-US" sz="1200" dirty="0">
                    <a:solidFill>
                      <a:srgbClr val="000000"/>
                    </a:solidFill>
                    <a:latin typeface="Arial" panose="020B0604020202020204"/>
                    <a:ea typeface="Roboto"/>
                    <a:cs typeface="Roboto"/>
                    <a:sym typeface="Roboto"/>
                  </a:rPr>
                  <a:t> Business Enterprise – MP </a:t>
                </a:r>
                <a:r>
                  <a:rPr lang="en-US" sz="1200" b="1" dirty="0">
                    <a:solidFill>
                      <a:srgbClr val="000000"/>
                    </a:solidFill>
                    <a:latin typeface="Arial" panose="020B0604020202020204"/>
                    <a:ea typeface="Roboto"/>
                    <a:cs typeface="Roboto"/>
                    <a:sym typeface="Roboto"/>
                  </a:rPr>
                  <a:t>(R10m</a:t>
                </a:r>
                <a:r>
                  <a:rPr lang="en-US" sz="1200" dirty="0">
                    <a:solidFill>
                      <a:srgbClr val="000000"/>
                    </a:solidFill>
                    <a:latin typeface="Arial" panose="020B0604020202020204"/>
                    <a:ea typeface="Roboto"/>
                    <a:cs typeface="Roboto"/>
                    <a:sym typeface="Roboto"/>
                  </a:rPr>
                  <a:t>)</a:t>
                </a:r>
              </a:p>
              <a:p>
                <a:pPr defTabSz="914126">
                  <a:defRPr/>
                </a:pPr>
                <a:r>
                  <a:rPr lang="en-US" sz="1200" dirty="0">
                    <a:solidFill>
                      <a:srgbClr val="000000"/>
                    </a:solidFill>
                    <a:latin typeface="Arial" panose="020B0604020202020204"/>
                    <a:ea typeface="Roboto"/>
                    <a:cs typeface="Roboto"/>
                    <a:sym typeface="Roboto"/>
                  </a:rPr>
                  <a:t>Shakinah Game Lodge – LP (</a:t>
                </a:r>
                <a:r>
                  <a:rPr lang="en-US" sz="1200" b="1" dirty="0">
                    <a:solidFill>
                      <a:srgbClr val="000000"/>
                    </a:solidFill>
                    <a:latin typeface="Arial" panose="020B0604020202020204"/>
                    <a:ea typeface="Roboto"/>
                    <a:cs typeface="Roboto"/>
                    <a:sym typeface="Roboto"/>
                  </a:rPr>
                  <a:t>R10m)</a:t>
                </a:r>
              </a:p>
              <a:p>
                <a:pPr defTabSz="914126">
                  <a:defRPr/>
                </a:pPr>
                <a:r>
                  <a:rPr lang="en-US" sz="1200" dirty="0">
                    <a:solidFill>
                      <a:srgbClr val="000000"/>
                    </a:solidFill>
                    <a:latin typeface="Arial" panose="020B0604020202020204"/>
                    <a:ea typeface="Roboto"/>
                    <a:cs typeface="Roboto"/>
                    <a:sym typeface="Roboto"/>
                  </a:rPr>
                  <a:t> </a:t>
                </a:r>
              </a:p>
              <a:p>
                <a:pPr defTabSz="914126">
                  <a:defRPr/>
                </a:pPr>
                <a:endParaRPr sz="1200" dirty="0">
                  <a:solidFill>
                    <a:srgbClr val="000000"/>
                  </a:solidFill>
                  <a:latin typeface="Arial" panose="020B0604020202020204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18" name="Google Shape;1434;p42">
                <a:extLst>
                  <a:ext uri="{FF2B5EF4-FFF2-40B4-BE49-F238E27FC236}">
                    <a16:creationId xmlns:a16="http://schemas.microsoft.com/office/drawing/2014/main" id="{2D06DB83-F2FB-2570-AB8A-571CEEFCB49C}"/>
                  </a:ext>
                </a:extLst>
              </p:cNvPr>
              <p:cNvSpPr txBox="1"/>
              <p:nvPr/>
            </p:nvSpPr>
            <p:spPr>
              <a:xfrm>
                <a:off x="586773" y="4106015"/>
                <a:ext cx="2633216" cy="354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01" tIns="91401" rIns="91401" bIns="91401" anchor="ctr" anchorCtr="0">
                <a:noAutofit/>
              </a:bodyPr>
              <a:lstStyle/>
              <a:p>
                <a:pPr defTabSz="914126">
                  <a:defRPr/>
                </a:pPr>
                <a:r>
                  <a:rPr lang="en-GB" sz="1699" b="1">
                    <a:solidFill>
                      <a:srgbClr val="FF9900"/>
                    </a:solidFill>
                    <a:latin typeface="Arial" panose="020B0604020202020204"/>
                    <a:ea typeface="Fira Sans Extra Condensed Medium"/>
                    <a:cs typeface="Fira Sans Extra Condensed Medium"/>
                    <a:sym typeface="Fira Sans Extra Condensed Medium"/>
                  </a:rPr>
                  <a:t>Rural and Township Economy R125 million</a:t>
                </a:r>
                <a:endParaRPr sz="1699" b="1">
                  <a:solidFill>
                    <a:srgbClr val="FF9900"/>
                  </a:solidFill>
                  <a:latin typeface="Arial" panose="020B0604020202020204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  <p:cxnSp>
          <p:nvCxnSpPr>
            <p:cNvPr id="16" name="Google Shape;1435;p42">
              <a:extLst>
                <a:ext uri="{FF2B5EF4-FFF2-40B4-BE49-F238E27FC236}">
                  <a16:creationId xmlns:a16="http://schemas.microsoft.com/office/drawing/2014/main" id="{A7C0005C-5E09-0A9F-9629-455F9CA90CF0}"/>
                </a:ext>
              </a:extLst>
            </p:cNvPr>
            <p:cNvCxnSpPr/>
            <p:nvPr/>
          </p:nvCxnSpPr>
          <p:spPr>
            <a:xfrm rot="10800000">
              <a:off x="664235" y="3672347"/>
              <a:ext cx="2863200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9" name="Google Shape;1416;p42">
            <a:extLst>
              <a:ext uri="{FF2B5EF4-FFF2-40B4-BE49-F238E27FC236}">
                <a16:creationId xmlns:a16="http://schemas.microsoft.com/office/drawing/2014/main" id="{9F4C479A-BC0C-302F-4593-DC11C4A1CB5B}"/>
              </a:ext>
            </a:extLst>
          </p:cNvPr>
          <p:cNvGrpSpPr/>
          <p:nvPr/>
        </p:nvGrpSpPr>
        <p:grpSpPr>
          <a:xfrm>
            <a:off x="8170102" y="1447831"/>
            <a:ext cx="3129424" cy="1415440"/>
            <a:chOff x="5518125" y="1525893"/>
            <a:chExt cx="2859300" cy="1056431"/>
          </a:xfrm>
        </p:grpSpPr>
        <p:grpSp>
          <p:nvGrpSpPr>
            <p:cNvPr id="20" name="Google Shape;1417;p42">
              <a:extLst>
                <a:ext uri="{FF2B5EF4-FFF2-40B4-BE49-F238E27FC236}">
                  <a16:creationId xmlns:a16="http://schemas.microsoft.com/office/drawing/2014/main" id="{2A1686DC-ABEE-682F-0141-2FC161347546}"/>
                </a:ext>
              </a:extLst>
            </p:cNvPr>
            <p:cNvGrpSpPr/>
            <p:nvPr/>
          </p:nvGrpSpPr>
          <p:grpSpPr>
            <a:xfrm>
              <a:off x="6128666" y="1536834"/>
              <a:ext cx="2248759" cy="1045490"/>
              <a:chOff x="6128666" y="1124755"/>
              <a:chExt cx="2248759" cy="1045490"/>
            </a:xfrm>
          </p:grpSpPr>
          <p:sp>
            <p:nvSpPr>
              <p:cNvPr id="22" name="Google Shape;1418;p42">
                <a:extLst>
                  <a:ext uri="{FF2B5EF4-FFF2-40B4-BE49-F238E27FC236}">
                    <a16:creationId xmlns:a16="http://schemas.microsoft.com/office/drawing/2014/main" id="{FAC1DF99-F441-7ED8-D77C-0A99576CECA2}"/>
                  </a:ext>
                </a:extLst>
              </p:cNvPr>
              <p:cNvSpPr txBox="1"/>
              <p:nvPr/>
            </p:nvSpPr>
            <p:spPr>
              <a:xfrm>
                <a:off x="6297825" y="1580145"/>
                <a:ext cx="2079600" cy="59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01" tIns="91401" rIns="91401" bIns="91401" anchor="ctr" anchorCtr="0">
                <a:noAutofit/>
              </a:bodyPr>
              <a:lstStyle/>
              <a:p>
                <a:pPr algn="r" defTabSz="914126">
                  <a:defRPr/>
                </a:pPr>
                <a:r>
                  <a:rPr lang="en-US" sz="1200" dirty="0">
                    <a:solidFill>
                      <a:srgbClr val="000000"/>
                    </a:solidFill>
                    <a:latin typeface="Roboto"/>
                    <a:ea typeface="Roboto"/>
                    <a:cs typeface="Roboto"/>
                    <a:sym typeface="Roboto"/>
                  </a:rPr>
                  <a:t>BT Medical Devices (</a:t>
                </a:r>
                <a:r>
                  <a:rPr lang="en-US" sz="1200" b="1" dirty="0">
                    <a:solidFill>
                      <a:srgbClr val="000000"/>
                    </a:solidFill>
                    <a:latin typeface="Roboto"/>
                    <a:ea typeface="Roboto"/>
                    <a:cs typeface="Roboto"/>
                    <a:sym typeface="Roboto"/>
                  </a:rPr>
                  <a:t>R40m)</a:t>
                </a:r>
              </a:p>
              <a:p>
                <a:pPr algn="r" defTabSz="914126">
                  <a:defRPr/>
                </a:pPr>
                <a:r>
                  <a:rPr lang="en-US" sz="1200" dirty="0" err="1">
                    <a:solidFill>
                      <a:srgbClr val="000000"/>
                    </a:solidFill>
                    <a:latin typeface="Roboto"/>
                    <a:ea typeface="Roboto"/>
                    <a:cs typeface="Roboto"/>
                    <a:sym typeface="Roboto"/>
                  </a:rPr>
                  <a:t>Mohlalefi</a:t>
                </a:r>
                <a:r>
                  <a:rPr lang="en-US" sz="1200" dirty="0">
                    <a:solidFill>
                      <a:srgbClr val="000000"/>
                    </a:solidFill>
                    <a:latin typeface="Roboto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US" sz="1200" b="1" dirty="0">
                    <a:solidFill>
                      <a:srgbClr val="000000"/>
                    </a:solidFill>
                    <a:latin typeface="Roboto"/>
                    <a:ea typeface="Roboto"/>
                    <a:cs typeface="Roboto"/>
                    <a:sym typeface="Roboto"/>
                  </a:rPr>
                  <a:t>(R36m)</a:t>
                </a:r>
              </a:p>
              <a:p>
                <a:pPr algn="r" defTabSz="914126">
                  <a:defRPr/>
                </a:pPr>
                <a:r>
                  <a:rPr lang="en-US" sz="1200" dirty="0">
                    <a:solidFill>
                      <a:srgbClr val="000000"/>
                    </a:solidFill>
                    <a:latin typeface="Roboto"/>
                    <a:ea typeface="Roboto"/>
                    <a:cs typeface="Roboto"/>
                    <a:sym typeface="Roboto"/>
                  </a:rPr>
                  <a:t>CNS Beverage </a:t>
                </a:r>
                <a:r>
                  <a:rPr lang="en-US" sz="1200" b="1" dirty="0">
                    <a:solidFill>
                      <a:srgbClr val="000000"/>
                    </a:solidFill>
                    <a:latin typeface="Roboto"/>
                    <a:ea typeface="Roboto"/>
                    <a:cs typeface="Roboto"/>
                    <a:sym typeface="Roboto"/>
                  </a:rPr>
                  <a:t>(R277m</a:t>
                </a:r>
                <a:r>
                  <a:rPr lang="en-US" sz="1200" dirty="0">
                    <a:solidFill>
                      <a:srgbClr val="000000"/>
                    </a:solidFill>
                    <a:latin typeface="Roboto"/>
                    <a:ea typeface="Roboto"/>
                    <a:cs typeface="Roboto"/>
                    <a:sym typeface="Roboto"/>
                  </a:rPr>
                  <a:t>)</a:t>
                </a:r>
              </a:p>
              <a:p>
                <a:pPr algn="r" defTabSz="914126">
                  <a:defRPr/>
                </a:pPr>
                <a:r>
                  <a:rPr lang="en-US" sz="1200" dirty="0">
                    <a:solidFill>
                      <a:srgbClr val="000000"/>
                    </a:solidFill>
                    <a:latin typeface="Roboto"/>
                    <a:ea typeface="Roboto"/>
                    <a:cs typeface="Roboto"/>
                    <a:sym typeface="Roboto"/>
                  </a:rPr>
                  <a:t>Puno </a:t>
                </a:r>
                <a:r>
                  <a:rPr lang="en-US" sz="1200" dirty="0" err="1">
                    <a:solidFill>
                      <a:srgbClr val="000000"/>
                    </a:solidFill>
                    <a:latin typeface="Roboto"/>
                    <a:ea typeface="Roboto"/>
                    <a:cs typeface="Roboto"/>
                    <a:sym typeface="Roboto"/>
                  </a:rPr>
                  <a:t>Electrotron</a:t>
                </a:r>
                <a:r>
                  <a:rPr lang="en-US" sz="1200" dirty="0">
                    <a:solidFill>
                      <a:srgbClr val="000000"/>
                    </a:solidFill>
                    <a:latin typeface="Roboto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US" sz="1200" b="1" dirty="0">
                    <a:solidFill>
                      <a:srgbClr val="000000"/>
                    </a:solidFill>
                    <a:latin typeface="Roboto"/>
                    <a:ea typeface="Roboto"/>
                    <a:cs typeface="Roboto"/>
                    <a:sym typeface="Roboto"/>
                  </a:rPr>
                  <a:t>(R23m)</a:t>
                </a:r>
              </a:p>
              <a:p>
                <a:pPr algn="r" defTabSz="914126">
                  <a:defRPr/>
                </a:pPr>
                <a:r>
                  <a:rPr lang="en-US" sz="1200" dirty="0">
                    <a:solidFill>
                      <a:srgbClr val="000000"/>
                    </a:solidFill>
                    <a:latin typeface="Roboto"/>
                    <a:ea typeface="Roboto"/>
                    <a:cs typeface="Roboto"/>
                    <a:sym typeface="Roboto"/>
                  </a:rPr>
                  <a:t>Dika Plastic Pipes (</a:t>
                </a:r>
                <a:r>
                  <a:rPr lang="en-US" sz="1200" b="1" dirty="0">
                    <a:solidFill>
                      <a:srgbClr val="000000"/>
                    </a:solidFill>
                    <a:latin typeface="Roboto"/>
                    <a:ea typeface="Roboto"/>
                    <a:cs typeface="Roboto"/>
                    <a:sym typeface="Roboto"/>
                  </a:rPr>
                  <a:t>R39m)</a:t>
                </a:r>
              </a:p>
              <a:p>
                <a:pPr algn="r" defTabSz="914126">
                  <a:defRPr/>
                </a:pPr>
                <a:endParaRPr sz="1200" dirty="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23" name="Google Shape;1419;p42">
                <a:extLst>
                  <a:ext uri="{FF2B5EF4-FFF2-40B4-BE49-F238E27FC236}">
                    <a16:creationId xmlns:a16="http://schemas.microsoft.com/office/drawing/2014/main" id="{27E0972A-06CE-8497-0C4F-3C59A3860DEC}"/>
                  </a:ext>
                </a:extLst>
              </p:cNvPr>
              <p:cNvSpPr txBox="1"/>
              <p:nvPr/>
            </p:nvSpPr>
            <p:spPr>
              <a:xfrm>
                <a:off x="6128666" y="1124755"/>
                <a:ext cx="2248759" cy="354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01" tIns="91401" rIns="91401" bIns="91401" anchor="ctr" anchorCtr="0">
                <a:noAutofit/>
              </a:bodyPr>
              <a:lstStyle/>
              <a:p>
                <a:pPr algn="r" defTabSz="914126">
                  <a:defRPr/>
                </a:pPr>
                <a:r>
                  <a:rPr lang="en-GB" sz="1699" b="1">
                    <a:solidFill>
                      <a:srgbClr val="000000"/>
                    </a:solidFill>
                    <a:latin typeface="Arial" panose="020B0604020202020204"/>
                    <a:ea typeface="Fira Sans Extra Condensed Medium"/>
                    <a:cs typeface="Fira Sans Extra Condensed Medium"/>
                    <a:sym typeface="Fira Sans Extra Condensed Medium"/>
                  </a:rPr>
                  <a:t>Manufacturing </a:t>
                </a:r>
              </a:p>
              <a:p>
                <a:pPr algn="r" defTabSz="914126">
                  <a:defRPr/>
                </a:pPr>
                <a:r>
                  <a:rPr lang="en-GB" sz="1699" b="1">
                    <a:solidFill>
                      <a:srgbClr val="000000"/>
                    </a:solidFill>
                    <a:latin typeface="Arial" panose="020B0604020202020204"/>
                    <a:ea typeface="Fira Sans Extra Condensed Medium"/>
                    <a:cs typeface="Fira Sans Extra Condensed Medium"/>
                    <a:sym typeface="Fira Sans Extra Condensed Medium"/>
                  </a:rPr>
                  <a:t>R348 million</a:t>
                </a:r>
              </a:p>
            </p:txBody>
          </p:sp>
        </p:grpSp>
        <p:cxnSp>
          <p:nvCxnSpPr>
            <p:cNvPr id="21" name="Google Shape;1420;p42">
              <a:extLst>
                <a:ext uri="{FF2B5EF4-FFF2-40B4-BE49-F238E27FC236}">
                  <a16:creationId xmlns:a16="http://schemas.microsoft.com/office/drawing/2014/main" id="{10737A44-3CE7-88A6-6912-3D760A2BCE24}"/>
                </a:ext>
              </a:extLst>
            </p:cNvPr>
            <p:cNvCxnSpPr/>
            <p:nvPr/>
          </p:nvCxnSpPr>
          <p:spPr>
            <a:xfrm rot="10800000">
              <a:off x="5518125" y="1525893"/>
              <a:ext cx="2859300" cy="0"/>
            </a:xfrm>
            <a:prstGeom prst="straightConnector1">
              <a:avLst/>
            </a:pr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4" name="Google Shape;1421;p42">
            <a:extLst>
              <a:ext uri="{FF2B5EF4-FFF2-40B4-BE49-F238E27FC236}">
                <a16:creationId xmlns:a16="http://schemas.microsoft.com/office/drawing/2014/main" id="{F85C33AA-8603-4513-9EEA-3E8F63363BAA}"/>
              </a:ext>
            </a:extLst>
          </p:cNvPr>
          <p:cNvGrpSpPr/>
          <p:nvPr/>
        </p:nvGrpSpPr>
        <p:grpSpPr>
          <a:xfrm>
            <a:off x="8949598" y="3139757"/>
            <a:ext cx="2334564" cy="1207662"/>
            <a:chOff x="6297825" y="3225447"/>
            <a:chExt cx="2133050" cy="863315"/>
          </a:xfrm>
        </p:grpSpPr>
        <p:grpSp>
          <p:nvGrpSpPr>
            <p:cNvPr id="25" name="Google Shape;1422;p42">
              <a:extLst>
                <a:ext uri="{FF2B5EF4-FFF2-40B4-BE49-F238E27FC236}">
                  <a16:creationId xmlns:a16="http://schemas.microsoft.com/office/drawing/2014/main" id="{E44ADC4F-0DC4-AF7F-C9AB-6BE31DABAC7E}"/>
                </a:ext>
              </a:extLst>
            </p:cNvPr>
            <p:cNvGrpSpPr/>
            <p:nvPr/>
          </p:nvGrpSpPr>
          <p:grpSpPr>
            <a:xfrm>
              <a:off x="6348644" y="3225447"/>
              <a:ext cx="2082231" cy="863315"/>
              <a:chOff x="6348644" y="2810750"/>
              <a:chExt cx="2082231" cy="863315"/>
            </a:xfrm>
          </p:grpSpPr>
          <p:sp>
            <p:nvSpPr>
              <p:cNvPr id="27" name="Google Shape;1423;p42">
                <a:extLst>
                  <a:ext uri="{FF2B5EF4-FFF2-40B4-BE49-F238E27FC236}">
                    <a16:creationId xmlns:a16="http://schemas.microsoft.com/office/drawing/2014/main" id="{F0CEAE5F-0E21-C273-933C-C6E6F2013DA4}"/>
                  </a:ext>
                </a:extLst>
              </p:cNvPr>
              <p:cNvSpPr txBox="1"/>
              <p:nvPr/>
            </p:nvSpPr>
            <p:spPr>
              <a:xfrm>
                <a:off x="6348644" y="3083965"/>
                <a:ext cx="2079600" cy="59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01" tIns="91401" rIns="91401" bIns="91401" anchor="ctr" anchorCtr="0">
                <a:noAutofit/>
              </a:bodyPr>
              <a:lstStyle/>
              <a:p>
                <a:pPr algn="r" defTabSz="914126">
                  <a:defRPr/>
                </a:pPr>
                <a:r>
                  <a:rPr lang="en-GB" sz="1200" dirty="0" err="1">
                    <a:solidFill>
                      <a:srgbClr val="000000"/>
                    </a:solidFill>
                    <a:latin typeface="Arial" panose="020B0604020202020204"/>
                    <a:ea typeface="Roboto"/>
                    <a:cs typeface="Roboto"/>
                    <a:sym typeface="Roboto"/>
                  </a:rPr>
                  <a:t>Mandini</a:t>
                </a:r>
                <a:r>
                  <a:rPr lang="en-GB" sz="1200" dirty="0">
                    <a:solidFill>
                      <a:srgbClr val="000000"/>
                    </a:solidFill>
                    <a:latin typeface="Arial" panose="020B0604020202020204"/>
                    <a:ea typeface="Roboto"/>
                    <a:cs typeface="Roboto"/>
                    <a:sym typeface="Roboto"/>
                  </a:rPr>
                  <a:t> Group </a:t>
                </a:r>
                <a:r>
                  <a:rPr lang="en-GB" sz="1200" b="1" dirty="0">
                    <a:solidFill>
                      <a:srgbClr val="000000"/>
                    </a:solidFill>
                    <a:latin typeface="Arial" panose="020B0604020202020204"/>
                    <a:ea typeface="Roboto"/>
                    <a:cs typeface="Roboto"/>
                    <a:sym typeface="Roboto"/>
                  </a:rPr>
                  <a:t>(R39m</a:t>
                </a:r>
                <a:r>
                  <a:rPr lang="en-GB" sz="1200" dirty="0">
                    <a:solidFill>
                      <a:srgbClr val="000000"/>
                    </a:solidFill>
                    <a:latin typeface="Arial" panose="020B0604020202020204"/>
                    <a:ea typeface="Roboto"/>
                    <a:cs typeface="Roboto"/>
                    <a:sym typeface="Roboto"/>
                  </a:rPr>
                  <a:t>)</a:t>
                </a:r>
              </a:p>
              <a:p>
                <a:pPr algn="r" defTabSz="914126">
                  <a:defRPr/>
                </a:pPr>
                <a:r>
                  <a:rPr lang="en-GB" sz="1200" dirty="0">
                    <a:solidFill>
                      <a:srgbClr val="000000"/>
                    </a:solidFill>
                    <a:latin typeface="Arial" panose="020B0604020202020204"/>
                    <a:ea typeface="Roboto"/>
                    <a:cs typeface="Roboto"/>
                    <a:sym typeface="Roboto"/>
                  </a:rPr>
                  <a:t>Lindiwe </a:t>
                </a:r>
                <a:r>
                  <a:rPr lang="en-GB" sz="1200" dirty="0" err="1">
                    <a:solidFill>
                      <a:srgbClr val="000000"/>
                    </a:solidFill>
                    <a:latin typeface="Arial" panose="020B0604020202020204"/>
                    <a:ea typeface="Roboto"/>
                    <a:cs typeface="Roboto"/>
                    <a:sym typeface="Roboto"/>
                  </a:rPr>
                  <a:t>Multiservices</a:t>
                </a:r>
                <a:r>
                  <a:rPr lang="en-GB" sz="1200" dirty="0">
                    <a:solidFill>
                      <a:srgbClr val="000000"/>
                    </a:solidFill>
                    <a:latin typeface="Arial" panose="020B0604020202020204"/>
                    <a:ea typeface="Roboto"/>
                    <a:cs typeface="Roboto"/>
                    <a:sym typeface="Roboto"/>
                  </a:rPr>
                  <a:t> </a:t>
                </a:r>
                <a:r>
                  <a:rPr lang="en-GB" sz="1200" b="1" dirty="0">
                    <a:solidFill>
                      <a:srgbClr val="000000"/>
                    </a:solidFill>
                    <a:latin typeface="Arial" panose="020B0604020202020204"/>
                    <a:ea typeface="Roboto"/>
                    <a:cs typeface="Roboto"/>
                    <a:sym typeface="Roboto"/>
                  </a:rPr>
                  <a:t>(R11m)</a:t>
                </a:r>
              </a:p>
              <a:p>
                <a:pPr algn="r" defTabSz="914126">
                  <a:defRPr/>
                </a:pPr>
                <a:r>
                  <a:rPr lang="en-GB" sz="1200" dirty="0" err="1">
                    <a:solidFill>
                      <a:srgbClr val="000000"/>
                    </a:solidFill>
                    <a:latin typeface="Arial" panose="020B0604020202020204"/>
                    <a:ea typeface="Roboto"/>
                    <a:cs typeface="Roboto"/>
                    <a:sym typeface="Roboto"/>
                  </a:rPr>
                  <a:t>Creslow</a:t>
                </a:r>
                <a:r>
                  <a:rPr lang="en-GB" sz="1200" dirty="0">
                    <a:solidFill>
                      <a:srgbClr val="000000"/>
                    </a:solidFill>
                    <a:latin typeface="Arial" panose="020B0604020202020204"/>
                    <a:ea typeface="Roboto"/>
                    <a:cs typeface="Roboto"/>
                    <a:sym typeface="Roboto"/>
                  </a:rPr>
                  <a:t> Energy </a:t>
                </a:r>
                <a:r>
                  <a:rPr lang="en-GB" sz="1200" b="1" dirty="0">
                    <a:solidFill>
                      <a:srgbClr val="000000"/>
                    </a:solidFill>
                    <a:latin typeface="Arial" panose="020B0604020202020204"/>
                    <a:ea typeface="Roboto"/>
                    <a:cs typeface="Roboto"/>
                    <a:sym typeface="Roboto"/>
                  </a:rPr>
                  <a:t>(R15m</a:t>
                </a:r>
                <a:r>
                  <a:rPr lang="en-GB" sz="1200" dirty="0">
                    <a:solidFill>
                      <a:srgbClr val="000000"/>
                    </a:solidFill>
                    <a:latin typeface="Arial" panose="020B0604020202020204"/>
                    <a:ea typeface="Roboto"/>
                    <a:cs typeface="Roboto"/>
                    <a:sym typeface="Roboto"/>
                  </a:rPr>
                  <a:t>)</a:t>
                </a:r>
              </a:p>
            </p:txBody>
          </p:sp>
          <p:sp>
            <p:nvSpPr>
              <p:cNvPr id="28" name="Google Shape;1424;p42">
                <a:extLst>
                  <a:ext uri="{FF2B5EF4-FFF2-40B4-BE49-F238E27FC236}">
                    <a16:creationId xmlns:a16="http://schemas.microsoft.com/office/drawing/2014/main" id="{AE3CEEDD-AC6C-07DE-3F6C-C78D3FE6F5CE}"/>
                  </a:ext>
                </a:extLst>
              </p:cNvPr>
              <p:cNvSpPr txBox="1"/>
              <p:nvPr/>
            </p:nvSpPr>
            <p:spPr>
              <a:xfrm>
                <a:off x="6351275" y="2810750"/>
                <a:ext cx="2079600" cy="354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01" tIns="91401" rIns="91401" bIns="91401" anchor="ctr" anchorCtr="0">
                <a:noAutofit/>
              </a:bodyPr>
              <a:lstStyle/>
              <a:p>
                <a:pPr algn="r" defTabSz="914126">
                  <a:defRPr/>
                </a:pPr>
                <a:r>
                  <a:rPr lang="en-US" sz="1699" b="1">
                    <a:solidFill>
                      <a:srgbClr val="FFC671"/>
                    </a:solidFill>
                    <a:latin typeface="Arial" panose="020B0604020202020204"/>
                    <a:ea typeface="Fira Sans Extra Condensed Medium"/>
                    <a:cs typeface="Fira Sans Extra Condensed Medium"/>
                    <a:sym typeface="Fira Sans Extra Condensed Medium"/>
                  </a:rPr>
                  <a:t>Green Economy – R65 million </a:t>
                </a:r>
                <a:endParaRPr sz="1699" b="1">
                  <a:solidFill>
                    <a:srgbClr val="FFC671"/>
                  </a:solidFill>
                  <a:latin typeface="Arial" panose="020B0604020202020204"/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  <p:cxnSp>
          <p:nvCxnSpPr>
            <p:cNvPr id="26" name="Google Shape;1425;p42">
              <a:extLst>
                <a:ext uri="{FF2B5EF4-FFF2-40B4-BE49-F238E27FC236}">
                  <a16:creationId xmlns:a16="http://schemas.microsoft.com/office/drawing/2014/main" id="{A6DB3620-3A14-3DC6-DEB7-47555916B045}"/>
                </a:ext>
              </a:extLst>
            </p:cNvPr>
            <p:cNvCxnSpPr/>
            <p:nvPr/>
          </p:nvCxnSpPr>
          <p:spPr>
            <a:xfrm rot="10800000">
              <a:off x="6297825" y="3242400"/>
              <a:ext cx="2038200" cy="0"/>
            </a:xfrm>
            <a:prstGeom prst="straightConnector1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9" name="Google Shape;1398;p42">
            <a:extLst>
              <a:ext uri="{FF2B5EF4-FFF2-40B4-BE49-F238E27FC236}">
                <a16:creationId xmlns:a16="http://schemas.microsoft.com/office/drawing/2014/main" id="{91CF5C7D-8538-F3B8-2632-7588931D927D}"/>
              </a:ext>
            </a:extLst>
          </p:cNvPr>
          <p:cNvGrpSpPr/>
          <p:nvPr/>
        </p:nvGrpSpPr>
        <p:grpSpPr>
          <a:xfrm>
            <a:off x="4643714" y="836843"/>
            <a:ext cx="2579761" cy="2603965"/>
            <a:chOff x="3783638" y="1227575"/>
            <a:chExt cx="1578500" cy="1556250"/>
          </a:xfrm>
        </p:grpSpPr>
        <p:grpSp>
          <p:nvGrpSpPr>
            <p:cNvPr id="30" name="Google Shape;1399;p42">
              <a:extLst>
                <a:ext uri="{FF2B5EF4-FFF2-40B4-BE49-F238E27FC236}">
                  <a16:creationId xmlns:a16="http://schemas.microsoft.com/office/drawing/2014/main" id="{5B93AB89-3A4B-26C1-539C-F38961AECA8C}"/>
                </a:ext>
              </a:extLst>
            </p:cNvPr>
            <p:cNvGrpSpPr/>
            <p:nvPr/>
          </p:nvGrpSpPr>
          <p:grpSpPr>
            <a:xfrm>
              <a:off x="3783638" y="1227575"/>
              <a:ext cx="1578500" cy="1556250"/>
              <a:chOff x="3783625" y="1151375"/>
              <a:chExt cx="1578500" cy="1556250"/>
            </a:xfrm>
          </p:grpSpPr>
          <p:sp>
            <p:nvSpPr>
              <p:cNvPr id="33" name="Google Shape;1400;p42">
                <a:extLst>
                  <a:ext uri="{FF2B5EF4-FFF2-40B4-BE49-F238E27FC236}">
                    <a16:creationId xmlns:a16="http://schemas.microsoft.com/office/drawing/2014/main" id="{5F9E2E71-33B0-9E3B-8F81-7D9AAB27F554}"/>
                  </a:ext>
                </a:extLst>
              </p:cNvPr>
              <p:cNvSpPr/>
              <p:nvPr/>
            </p:nvSpPr>
            <p:spPr>
              <a:xfrm>
                <a:off x="4761725" y="1292025"/>
                <a:ext cx="448900" cy="448575"/>
              </a:xfrm>
              <a:custGeom>
                <a:avLst/>
                <a:gdLst/>
                <a:ahLst/>
                <a:cxnLst/>
                <a:rect l="l" t="t" r="r" b="b"/>
                <a:pathLst>
                  <a:path w="17956" h="17943" extrusionOk="0">
                    <a:moveTo>
                      <a:pt x="8978" y="0"/>
                    </a:moveTo>
                    <a:cubicBezTo>
                      <a:pt x="4025" y="0"/>
                      <a:pt x="1" y="4013"/>
                      <a:pt x="1" y="8978"/>
                    </a:cubicBezTo>
                    <a:cubicBezTo>
                      <a:pt x="1" y="13931"/>
                      <a:pt x="4025" y="17943"/>
                      <a:pt x="8978" y="17943"/>
                    </a:cubicBezTo>
                    <a:cubicBezTo>
                      <a:pt x="13931" y="17943"/>
                      <a:pt x="17956" y="13931"/>
                      <a:pt x="17956" y="8978"/>
                    </a:cubicBezTo>
                    <a:cubicBezTo>
                      <a:pt x="17956" y="4013"/>
                      <a:pt x="13931" y="0"/>
                      <a:pt x="8978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spcFirstLastPara="1" wrap="square" lIns="91401" tIns="91401" rIns="91401" bIns="91401" anchor="ctr" anchorCtr="0">
                <a:noAutofit/>
              </a:bodyPr>
              <a:lstStyle/>
              <a:p>
                <a:pPr defTabSz="914126">
                  <a:defRPr/>
                </a:pPr>
                <a:endParaRPr sz="3599">
                  <a:solidFill>
                    <a:srgbClr val="000000"/>
                  </a:solidFill>
                  <a:latin typeface="Arial" panose="020B0604020202020204"/>
                </a:endParaRPr>
              </a:p>
            </p:txBody>
          </p:sp>
          <p:sp>
            <p:nvSpPr>
              <p:cNvPr id="34" name="Google Shape;1401;p42">
                <a:extLst>
                  <a:ext uri="{FF2B5EF4-FFF2-40B4-BE49-F238E27FC236}">
                    <a16:creationId xmlns:a16="http://schemas.microsoft.com/office/drawing/2014/main" id="{B9E0AF08-3DB8-FF64-22F6-F840399F5148}"/>
                  </a:ext>
                </a:extLst>
              </p:cNvPr>
              <p:cNvSpPr/>
              <p:nvPr/>
            </p:nvSpPr>
            <p:spPr>
              <a:xfrm>
                <a:off x="3783625" y="1151375"/>
                <a:ext cx="1578500" cy="1556250"/>
              </a:xfrm>
              <a:custGeom>
                <a:avLst/>
                <a:gdLst/>
                <a:ahLst/>
                <a:cxnLst/>
                <a:rect l="l" t="t" r="r" b="b"/>
                <a:pathLst>
                  <a:path w="63140" h="62250" extrusionOk="0">
                    <a:moveTo>
                      <a:pt x="31570" y="1"/>
                    </a:moveTo>
                    <a:cubicBezTo>
                      <a:pt x="30401" y="1"/>
                      <a:pt x="29231" y="447"/>
                      <a:pt x="28338" y="1340"/>
                    </a:cubicBezTo>
                    <a:lnTo>
                      <a:pt x="21408" y="8270"/>
                    </a:lnTo>
                    <a:cubicBezTo>
                      <a:pt x="19658" y="6519"/>
                      <a:pt x="17363" y="5644"/>
                      <a:pt x="15067" y="5644"/>
                    </a:cubicBezTo>
                    <a:cubicBezTo>
                      <a:pt x="12770" y="5644"/>
                      <a:pt x="10473" y="6519"/>
                      <a:pt x="8716" y="8270"/>
                    </a:cubicBezTo>
                    <a:cubicBezTo>
                      <a:pt x="5216" y="11782"/>
                      <a:pt x="5216" y="17461"/>
                      <a:pt x="8716" y="20962"/>
                    </a:cubicBezTo>
                    <a:lnTo>
                      <a:pt x="1787" y="27903"/>
                    </a:lnTo>
                    <a:cubicBezTo>
                      <a:pt x="1" y="29677"/>
                      <a:pt x="1" y="32570"/>
                      <a:pt x="1787" y="34356"/>
                    </a:cubicBezTo>
                    <a:lnTo>
                      <a:pt x="28338" y="60919"/>
                    </a:lnTo>
                    <a:cubicBezTo>
                      <a:pt x="29231" y="61806"/>
                      <a:pt x="30401" y="62249"/>
                      <a:pt x="31570" y="62249"/>
                    </a:cubicBezTo>
                    <a:cubicBezTo>
                      <a:pt x="32740" y="62249"/>
                      <a:pt x="33910" y="61806"/>
                      <a:pt x="34803" y="60919"/>
                    </a:cubicBezTo>
                    <a:lnTo>
                      <a:pt x="41732" y="53977"/>
                    </a:lnTo>
                    <a:cubicBezTo>
                      <a:pt x="43489" y="55734"/>
                      <a:pt x="45786" y="56612"/>
                      <a:pt x="48083" y="56612"/>
                    </a:cubicBezTo>
                    <a:cubicBezTo>
                      <a:pt x="50379" y="56612"/>
                      <a:pt x="52674" y="55734"/>
                      <a:pt x="54424" y="53977"/>
                    </a:cubicBezTo>
                    <a:cubicBezTo>
                      <a:pt x="57937" y="50477"/>
                      <a:pt x="57937" y="44798"/>
                      <a:pt x="54424" y="41285"/>
                    </a:cubicBezTo>
                    <a:lnTo>
                      <a:pt x="61354" y="34356"/>
                    </a:lnTo>
                    <a:cubicBezTo>
                      <a:pt x="63140" y="32570"/>
                      <a:pt x="63140" y="29677"/>
                      <a:pt x="61354" y="27903"/>
                    </a:cubicBezTo>
                    <a:lnTo>
                      <a:pt x="34803" y="1340"/>
                    </a:lnTo>
                    <a:cubicBezTo>
                      <a:pt x="33910" y="447"/>
                      <a:pt x="32740" y="1"/>
                      <a:pt x="31570" y="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spcFirstLastPara="1" wrap="square" lIns="91401" tIns="91401" rIns="91401" bIns="91401" anchor="ctr" anchorCtr="0">
                <a:noAutofit/>
              </a:bodyPr>
              <a:lstStyle/>
              <a:p>
                <a:pPr defTabSz="914126">
                  <a:defRPr/>
                </a:pPr>
                <a:endParaRPr sz="3599">
                  <a:solidFill>
                    <a:srgbClr val="000000"/>
                  </a:solidFill>
                  <a:latin typeface="Arial" panose="020B0604020202020204"/>
                </a:endParaRPr>
              </a:p>
            </p:txBody>
          </p:sp>
        </p:grpSp>
        <p:sp>
          <p:nvSpPr>
            <p:cNvPr id="31" name="Google Shape;1403;p42">
              <a:extLst>
                <a:ext uri="{FF2B5EF4-FFF2-40B4-BE49-F238E27FC236}">
                  <a16:creationId xmlns:a16="http://schemas.microsoft.com/office/drawing/2014/main" id="{0525C316-D233-1306-B647-892C636DB129}"/>
                </a:ext>
              </a:extLst>
            </p:cNvPr>
            <p:cNvSpPr txBox="1"/>
            <p:nvPr/>
          </p:nvSpPr>
          <p:spPr>
            <a:xfrm>
              <a:off x="3875088" y="1780325"/>
              <a:ext cx="1395600" cy="30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1" tIns="91401" rIns="91401" bIns="91401" anchor="ctr" anchorCtr="0">
              <a:noAutofit/>
            </a:bodyPr>
            <a:lstStyle/>
            <a:p>
              <a:pPr algn="ctr" defTabSz="914126">
                <a:defRPr/>
              </a:pPr>
              <a:r>
                <a:rPr lang="en-GB" sz="1699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Manufacturing</a:t>
              </a:r>
              <a:endParaRPr sz="1699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  <p:sp>
          <p:nvSpPr>
            <p:cNvPr id="32" name="Google Shape;1402;p42">
              <a:extLst>
                <a:ext uri="{FF2B5EF4-FFF2-40B4-BE49-F238E27FC236}">
                  <a16:creationId xmlns:a16="http://schemas.microsoft.com/office/drawing/2014/main" id="{7D39E11A-1813-ACC0-02AA-32BEA1388680}"/>
                </a:ext>
              </a:extLst>
            </p:cNvPr>
            <p:cNvSpPr/>
            <p:nvPr/>
          </p:nvSpPr>
          <p:spPr>
            <a:xfrm>
              <a:off x="4778044" y="1387425"/>
              <a:ext cx="410200" cy="410175"/>
            </a:xfrm>
            <a:custGeom>
              <a:avLst/>
              <a:gdLst/>
              <a:ahLst/>
              <a:cxnLst/>
              <a:rect l="l" t="t" r="r" b="b"/>
              <a:pathLst>
                <a:path w="16408" h="16407" extrusionOk="0">
                  <a:moveTo>
                    <a:pt x="8204" y="0"/>
                  </a:moveTo>
                  <a:cubicBezTo>
                    <a:pt x="3668" y="0"/>
                    <a:pt x="1" y="3667"/>
                    <a:pt x="1" y="8204"/>
                  </a:cubicBezTo>
                  <a:cubicBezTo>
                    <a:pt x="1" y="12728"/>
                    <a:pt x="3668" y="16407"/>
                    <a:pt x="8204" y="16407"/>
                  </a:cubicBezTo>
                  <a:cubicBezTo>
                    <a:pt x="12729" y="16407"/>
                    <a:pt x="16408" y="12728"/>
                    <a:pt x="16408" y="8204"/>
                  </a:cubicBezTo>
                  <a:cubicBezTo>
                    <a:pt x="16408" y="3667"/>
                    <a:pt x="12729" y="0"/>
                    <a:pt x="8204" y="0"/>
                  </a:cubicBezTo>
                  <a:close/>
                </a:path>
              </a:pathLst>
            </a:custGeom>
            <a:blipFill>
              <a:blip r:embed="rId4" cstate="email"/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01" tIns="91401" rIns="91401" bIns="91401" anchor="ctr" anchorCtr="0">
              <a:noAutofit/>
            </a:bodyPr>
            <a:lstStyle/>
            <a:p>
              <a:pPr defTabSz="914126">
                <a:defRPr/>
              </a:pPr>
              <a:endParaRPr sz="3599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41" name="Google Shape;1404;p42">
            <a:extLst>
              <a:ext uri="{FF2B5EF4-FFF2-40B4-BE49-F238E27FC236}">
                <a16:creationId xmlns:a16="http://schemas.microsoft.com/office/drawing/2014/main" id="{5A5DDA77-EB89-3073-ACB8-49373B850873}"/>
              </a:ext>
            </a:extLst>
          </p:cNvPr>
          <p:cNvGrpSpPr/>
          <p:nvPr/>
        </p:nvGrpSpPr>
        <p:grpSpPr>
          <a:xfrm>
            <a:off x="3233666" y="2160015"/>
            <a:ext cx="2579721" cy="2603840"/>
            <a:chOff x="2957963" y="2053275"/>
            <a:chExt cx="1578475" cy="1556175"/>
          </a:xfrm>
          <a:solidFill>
            <a:srgbClr val="E6EED6">
              <a:lumMod val="50000"/>
            </a:srgbClr>
          </a:solidFill>
        </p:grpSpPr>
        <p:grpSp>
          <p:nvGrpSpPr>
            <p:cNvPr id="42" name="Google Shape;1405;p42">
              <a:extLst>
                <a:ext uri="{FF2B5EF4-FFF2-40B4-BE49-F238E27FC236}">
                  <a16:creationId xmlns:a16="http://schemas.microsoft.com/office/drawing/2014/main" id="{9DEAFA11-ACCB-3390-6136-FEECB75199BC}"/>
                </a:ext>
              </a:extLst>
            </p:cNvPr>
            <p:cNvGrpSpPr/>
            <p:nvPr/>
          </p:nvGrpSpPr>
          <p:grpSpPr>
            <a:xfrm>
              <a:off x="2957963" y="2053275"/>
              <a:ext cx="1578475" cy="1556175"/>
              <a:chOff x="2957950" y="1977075"/>
              <a:chExt cx="1578475" cy="1556175"/>
            </a:xfrm>
            <a:grpFill/>
          </p:grpSpPr>
          <p:sp>
            <p:nvSpPr>
              <p:cNvPr id="45" name="Google Shape;1406;p42">
                <a:extLst>
                  <a:ext uri="{FF2B5EF4-FFF2-40B4-BE49-F238E27FC236}">
                    <a16:creationId xmlns:a16="http://schemas.microsoft.com/office/drawing/2014/main" id="{54CD3B9F-B4F9-B18B-0403-5AF19CAD4B06}"/>
                  </a:ext>
                </a:extLst>
              </p:cNvPr>
              <p:cNvSpPr/>
              <p:nvPr/>
            </p:nvSpPr>
            <p:spPr>
              <a:xfrm>
                <a:off x="3110350" y="2118325"/>
                <a:ext cx="448575" cy="448575"/>
              </a:xfrm>
              <a:custGeom>
                <a:avLst/>
                <a:gdLst/>
                <a:ahLst/>
                <a:cxnLst/>
                <a:rect l="l" t="t" r="r" b="b"/>
                <a:pathLst>
                  <a:path w="17943" h="17943" extrusionOk="0">
                    <a:moveTo>
                      <a:pt x="8965" y="0"/>
                    </a:moveTo>
                    <a:cubicBezTo>
                      <a:pt x="4012" y="0"/>
                      <a:pt x="0" y="4012"/>
                      <a:pt x="0" y="8965"/>
                    </a:cubicBezTo>
                    <a:cubicBezTo>
                      <a:pt x="0" y="13918"/>
                      <a:pt x="4012" y="17943"/>
                      <a:pt x="8965" y="17943"/>
                    </a:cubicBezTo>
                    <a:cubicBezTo>
                      <a:pt x="13930" y="17943"/>
                      <a:pt x="17943" y="13918"/>
                      <a:pt x="17943" y="8965"/>
                    </a:cubicBezTo>
                    <a:cubicBezTo>
                      <a:pt x="17943" y="4012"/>
                      <a:pt x="13930" y="0"/>
                      <a:pt x="896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01" tIns="91401" rIns="91401" bIns="91401" anchor="ctr" anchorCtr="0">
                <a:noAutofit/>
              </a:bodyPr>
              <a:lstStyle/>
              <a:p>
                <a:pPr defTabSz="914126">
                  <a:defRPr/>
                </a:pPr>
                <a:endParaRPr sz="3599" kern="0">
                  <a:solidFill>
                    <a:srgbClr val="000000"/>
                  </a:solidFill>
                  <a:latin typeface="Arial" panose="020B0604020202020204"/>
                </a:endParaRPr>
              </a:p>
            </p:txBody>
          </p:sp>
          <p:sp>
            <p:nvSpPr>
              <p:cNvPr id="46" name="Google Shape;1407;p42">
                <a:extLst>
                  <a:ext uri="{FF2B5EF4-FFF2-40B4-BE49-F238E27FC236}">
                    <a16:creationId xmlns:a16="http://schemas.microsoft.com/office/drawing/2014/main" id="{DF52A185-D05B-1369-FAA0-504DE2F3550D}"/>
                  </a:ext>
                </a:extLst>
              </p:cNvPr>
              <p:cNvSpPr/>
              <p:nvPr/>
            </p:nvSpPr>
            <p:spPr>
              <a:xfrm>
                <a:off x="2957950" y="1977075"/>
                <a:ext cx="1578475" cy="1556175"/>
              </a:xfrm>
              <a:custGeom>
                <a:avLst/>
                <a:gdLst/>
                <a:ahLst/>
                <a:cxnLst/>
                <a:rect l="l" t="t" r="r" b="b"/>
                <a:pathLst>
                  <a:path w="63139" h="62247" extrusionOk="0">
                    <a:moveTo>
                      <a:pt x="31571" y="0"/>
                    </a:moveTo>
                    <a:cubicBezTo>
                      <a:pt x="30403" y="0"/>
                      <a:pt x="29236" y="447"/>
                      <a:pt x="28349" y="1340"/>
                    </a:cubicBezTo>
                    <a:lnTo>
                      <a:pt x="1786" y="27891"/>
                    </a:lnTo>
                    <a:cubicBezTo>
                      <a:pt x="0" y="29677"/>
                      <a:pt x="0" y="32570"/>
                      <a:pt x="1786" y="34356"/>
                    </a:cubicBezTo>
                    <a:lnTo>
                      <a:pt x="8727" y="41297"/>
                    </a:lnTo>
                    <a:cubicBezTo>
                      <a:pt x="5310" y="44810"/>
                      <a:pt x="5334" y="50417"/>
                      <a:pt x="8811" y="53894"/>
                    </a:cubicBezTo>
                    <a:cubicBezTo>
                      <a:pt x="10562" y="55646"/>
                      <a:pt x="12855" y="56521"/>
                      <a:pt x="15149" y="56521"/>
                    </a:cubicBezTo>
                    <a:cubicBezTo>
                      <a:pt x="17407" y="56521"/>
                      <a:pt x="19665" y="55673"/>
                      <a:pt x="21407" y="53977"/>
                    </a:cubicBezTo>
                    <a:lnTo>
                      <a:pt x="28349" y="60907"/>
                    </a:lnTo>
                    <a:cubicBezTo>
                      <a:pt x="29236" y="61800"/>
                      <a:pt x="30403" y="62246"/>
                      <a:pt x="31571" y="62246"/>
                    </a:cubicBezTo>
                    <a:cubicBezTo>
                      <a:pt x="32739" y="62246"/>
                      <a:pt x="33909" y="61800"/>
                      <a:pt x="34802" y="60907"/>
                    </a:cubicBezTo>
                    <a:lnTo>
                      <a:pt x="61365" y="34356"/>
                    </a:lnTo>
                    <a:cubicBezTo>
                      <a:pt x="63139" y="32570"/>
                      <a:pt x="63139" y="29677"/>
                      <a:pt x="61365" y="27891"/>
                    </a:cubicBezTo>
                    <a:lnTo>
                      <a:pt x="54423" y="20961"/>
                    </a:lnTo>
                    <a:cubicBezTo>
                      <a:pt x="54459" y="20926"/>
                      <a:pt x="54495" y="20902"/>
                      <a:pt x="54519" y="20866"/>
                    </a:cubicBezTo>
                    <a:cubicBezTo>
                      <a:pt x="58031" y="17366"/>
                      <a:pt x="58031" y="11686"/>
                      <a:pt x="54519" y="8174"/>
                    </a:cubicBezTo>
                    <a:cubicBezTo>
                      <a:pt x="52769" y="6424"/>
                      <a:pt x="50474" y="5549"/>
                      <a:pt x="48177" y="5549"/>
                    </a:cubicBezTo>
                    <a:cubicBezTo>
                      <a:pt x="45881" y="5549"/>
                      <a:pt x="43583" y="6424"/>
                      <a:pt x="41827" y="8174"/>
                    </a:cubicBezTo>
                    <a:cubicBezTo>
                      <a:pt x="41803" y="8210"/>
                      <a:pt x="41779" y="8246"/>
                      <a:pt x="41743" y="8281"/>
                    </a:cubicBezTo>
                    <a:lnTo>
                      <a:pt x="34802" y="1340"/>
                    </a:lnTo>
                    <a:cubicBezTo>
                      <a:pt x="33909" y="447"/>
                      <a:pt x="32739" y="0"/>
                      <a:pt x="3157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01" tIns="91401" rIns="91401" bIns="91401" anchor="ctr" anchorCtr="0">
                <a:noAutofit/>
              </a:bodyPr>
              <a:lstStyle/>
              <a:p>
                <a:pPr defTabSz="914126">
                  <a:defRPr/>
                </a:pPr>
                <a:endParaRPr sz="3599" kern="0">
                  <a:solidFill>
                    <a:srgbClr val="000000"/>
                  </a:solidFill>
                  <a:latin typeface="Arial" panose="020B0604020202020204"/>
                </a:endParaRPr>
              </a:p>
            </p:txBody>
          </p:sp>
        </p:grpSp>
        <p:sp>
          <p:nvSpPr>
            <p:cNvPr id="43" name="Google Shape;1408;p42">
              <a:extLst>
                <a:ext uri="{FF2B5EF4-FFF2-40B4-BE49-F238E27FC236}">
                  <a16:creationId xmlns:a16="http://schemas.microsoft.com/office/drawing/2014/main" id="{55A8BF1D-E081-CC12-123C-6893F4A64904}"/>
                </a:ext>
              </a:extLst>
            </p:cNvPr>
            <p:cNvSpPr/>
            <p:nvPr/>
          </p:nvSpPr>
          <p:spPr>
            <a:xfrm>
              <a:off x="3134163" y="2218325"/>
              <a:ext cx="400975" cy="400975"/>
            </a:xfrm>
            <a:custGeom>
              <a:avLst/>
              <a:gdLst/>
              <a:ahLst/>
              <a:cxnLst/>
              <a:rect l="l" t="t" r="r" b="b"/>
              <a:pathLst>
                <a:path w="16039" h="16039" extrusionOk="0">
                  <a:moveTo>
                    <a:pt x="8013" y="0"/>
                  </a:moveTo>
                  <a:cubicBezTo>
                    <a:pt x="3596" y="0"/>
                    <a:pt x="1" y="3584"/>
                    <a:pt x="1" y="8013"/>
                  </a:cubicBezTo>
                  <a:cubicBezTo>
                    <a:pt x="1" y="12443"/>
                    <a:pt x="3596" y="16038"/>
                    <a:pt x="8013" y="16038"/>
                  </a:cubicBezTo>
                  <a:cubicBezTo>
                    <a:pt x="12443" y="16038"/>
                    <a:pt x="16038" y="12443"/>
                    <a:pt x="16038" y="8013"/>
                  </a:cubicBezTo>
                  <a:cubicBezTo>
                    <a:pt x="16038" y="3584"/>
                    <a:pt x="12443" y="0"/>
                    <a:pt x="8013" y="0"/>
                  </a:cubicBezTo>
                  <a:close/>
                </a:path>
              </a:pathLst>
            </a:custGeom>
            <a:blipFill>
              <a:blip r:embed="rId5" cstate="email"/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01" tIns="91401" rIns="91401" bIns="91401" anchor="ctr" anchorCtr="0">
              <a:noAutofit/>
            </a:bodyPr>
            <a:lstStyle/>
            <a:p>
              <a:pPr defTabSz="914126">
                <a:defRPr/>
              </a:pPr>
              <a:endParaRPr sz="3599" kern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44" name="Google Shape;1409;p42">
              <a:extLst>
                <a:ext uri="{FF2B5EF4-FFF2-40B4-BE49-F238E27FC236}">
                  <a16:creationId xmlns:a16="http://schemas.microsoft.com/office/drawing/2014/main" id="{9010010D-0F4F-6BB1-D06D-BE30664C7A03}"/>
                </a:ext>
              </a:extLst>
            </p:cNvPr>
            <p:cNvSpPr txBox="1"/>
            <p:nvPr/>
          </p:nvSpPr>
          <p:spPr>
            <a:xfrm>
              <a:off x="3049400" y="2640788"/>
              <a:ext cx="1395600" cy="3081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01" tIns="91401" rIns="91401" bIns="91401" anchor="ctr" anchorCtr="0">
              <a:noAutofit/>
            </a:bodyPr>
            <a:lstStyle/>
            <a:p>
              <a:pPr algn="ctr" defTabSz="914126">
                <a:defRPr/>
              </a:pPr>
              <a:r>
                <a:rPr lang="en-GB" sz="1699" ker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SMEs</a:t>
              </a:r>
              <a:endParaRPr sz="1699" kern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59" name="Google Shape;1392;p42">
            <a:extLst>
              <a:ext uri="{FF2B5EF4-FFF2-40B4-BE49-F238E27FC236}">
                <a16:creationId xmlns:a16="http://schemas.microsoft.com/office/drawing/2014/main" id="{ED630536-A6BA-AF1D-B743-40F5A6FCD647}"/>
              </a:ext>
            </a:extLst>
          </p:cNvPr>
          <p:cNvGrpSpPr/>
          <p:nvPr/>
        </p:nvGrpSpPr>
        <p:grpSpPr>
          <a:xfrm>
            <a:off x="5941970" y="2216422"/>
            <a:ext cx="2579761" cy="2604300"/>
            <a:chOff x="4607563" y="2051500"/>
            <a:chExt cx="1578500" cy="1556450"/>
          </a:xfrm>
        </p:grpSpPr>
        <p:grpSp>
          <p:nvGrpSpPr>
            <p:cNvPr id="60" name="Google Shape;1393;p42">
              <a:extLst>
                <a:ext uri="{FF2B5EF4-FFF2-40B4-BE49-F238E27FC236}">
                  <a16:creationId xmlns:a16="http://schemas.microsoft.com/office/drawing/2014/main" id="{3895FE41-374F-62CD-B363-C4AEDFDBC294}"/>
                </a:ext>
              </a:extLst>
            </p:cNvPr>
            <p:cNvGrpSpPr/>
            <p:nvPr/>
          </p:nvGrpSpPr>
          <p:grpSpPr>
            <a:xfrm>
              <a:off x="4607563" y="2051500"/>
              <a:ext cx="1578500" cy="1556450"/>
              <a:chOff x="4607550" y="1975300"/>
              <a:chExt cx="1578500" cy="1556450"/>
            </a:xfrm>
          </p:grpSpPr>
          <p:sp>
            <p:nvSpPr>
              <p:cNvPr id="63" name="Google Shape;1394;p42">
                <a:extLst>
                  <a:ext uri="{FF2B5EF4-FFF2-40B4-BE49-F238E27FC236}">
                    <a16:creationId xmlns:a16="http://schemas.microsoft.com/office/drawing/2014/main" id="{058F298D-606B-1F64-862C-114A45872CD4}"/>
                  </a:ext>
                </a:extLst>
              </p:cNvPr>
              <p:cNvSpPr/>
              <p:nvPr/>
            </p:nvSpPr>
            <p:spPr>
              <a:xfrm>
                <a:off x="5585350" y="2941925"/>
                <a:ext cx="448600" cy="448600"/>
              </a:xfrm>
              <a:custGeom>
                <a:avLst/>
                <a:gdLst/>
                <a:ahLst/>
                <a:cxnLst/>
                <a:rect l="l" t="t" r="r" b="b"/>
                <a:pathLst>
                  <a:path w="17944" h="17944" extrusionOk="0">
                    <a:moveTo>
                      <a:pt x="8966" y="1"/>
                    </a:moveTo>
                    <a:cubicBezTo>
                      <a:pt x="4013" y="1"/>
                      <a:pt x="0" y="4013"/>
                      <a:pt x="0" y="8966"/>
                    </a:cubicBezTo>
                    <a:cubicBezTo>
                      <a:pt x="0" y="13931"/>
                      <a:pt x="4013" y="17943"/>
                      <a:pt x="8966" y="17943"/>
                    </a:cubicBezTo>
                    <a:cubicBezTo>
                      <a:pt x="13931" y="17943"/>
                      <a:pt x="17943" y="13931"/>
                      <a:pt x="17943" y="8966"/>
                    </a:cubicBezTo>
                    <a:cubicBezTo>
                      <a:pt x="17943" y="4013"/>
                      <a:pt x="13931" y="1"/>
                      <a:pt x="8966" y="1"/>
                    </a:cubicBezTo>
                    <a:close/>
                  </a:path>
                </a:pathLst>
              </a:custGeom>
              <a:solidFill>
                <a:srgbClr val="FFC671"/>
              </a:solidFill>
              <a:ln>
                <a:noFill/>
              </a:ln>
            </p:spPr>
            <p:txBody>
              <a:bodyPr spcFirstLastPara="1" wrap="square" lIns="91401" tIns="91401" rIns="91401" bIns="91401" anchor="ctr" anchorCtr="0">
                <a:noAutofit/>
              </a:bodyPr>
              <a:lstStyle/>
              <a:p>
                <a:pPr defTabSz="914126">
                  <a:defRPr/>
                </a:pPr>
                <a:endParaRPr sz="3599" kern="0">
                  <a:solidFill>
                    <a:srgbClr val="000000"/>
                  </a:solidFill>
                  <a:latin typeface="Arial" panose="020B0604020202020204"/>
                </a:endParaRPr>
              </a:p>
            </p:txBody>
          </p:sp>
          <p:sp>
            <p:nvSpPr>
              <p:cNvPr id="10240" name="Google Shape;1395;p42">
                <a:extLst>
                  <a:ext uri="{FF2B5EF4-FFF2-40B4-BE49-F238E27FC236}">
                    <a16:creationId xmlns:a16="http://schemas.microsoft.com/office/drawing/2014/main" id="{74854D21-3DD9-BA1A-3577-441FC49C2DCF}"/>
                  </a:ext>
                </a:extLst>
              </p:cNvPr>
              <p:cNvSpPr/>
              <p:nvPr/>
            </p:nvSpPr>
            <p:spPr>
              <a:xfrm>
                <a:off x="4607550" y="1975300"/>
                <a:ext cx="1578500" cy="1556450"/>
              </a:xfrm>
              <a:custGeom>
                <a:avLst/>
                <a:gdLst/>
                <a:ahLst/>
                <a:cxnLst/>
                <a:rect l="l" t="t" r="r" b="b"/>
                <a:pathLst>
                  <a:path w="63140" h="62258" extrusionOk="0">
                    <a:moveTo>
                      <a:pt x="31570" y="0"/>
                    </a:moveTo>
                    <a:cubicBezTo>
                      <a:pt x="30400" y="0"/>
                      <a:pt x="29230" y="447"/>
                      <a:pt x="28337" y="1340"/>
                    </a:cubicBezTo>
                    <a:lnTo>
                      <a:pt x="1786" y="27902"/>
                    </a:lnTo>
                    <a:cubicBezTo>
                      <a:pt x="0" y="29676"/>
                      <a:pt x="0" y="32570"/>
                      <a:pt x="1786" y="34355"/>
                    </a:cubicBezTo>
                    <a:lnTo>
                      <a:pt x="8728" y="41297"/>
                    </a:lnTo>
                    <a:cubicBezTo>
                      <a:pt x="5311" y="44809"/>
                      <a:pt x="5334" y="50417"/>
                      <a:pt x="8799" y="53894"/>
                    </a:cubicBezTo>
                    <a:cubicBezTo>
                      <a:pt x="10551" y="55645"/>
                      <a:pt x="12847" y="56521"/>
                      <a:pt x="15143" y="56521"/>
                    </a:cubicBezTo>
                    <a:cubicBezTo>
                      <a:pt x="17404" y="56521"/>
                      <a:pt x="19665" y="55672"/>
                      <a:pt x="21408" y="53977"/>
                    </a:cubicBezTo>
                    <a:lnTo>
                      <a:pt x="28337" y="60918"/>
                    </a:lnTo>
                    <a:cubicBezTo>
                      <a:pt x="29230" y="61811"/>
                      <a:pt x="30400" y="62258"/>
                      <a:pt x="31570" y="62258"/>
                    </a:cubicBezTo>
                    <a:cubicBezTo>
                      <a:pt x="32740" y="62258"/>
                      <a:pt x="33909" y="61811"/>
                      <a:pt x="34802" y="60918"/>
                    </a:cubicBezTo>
                    <a:lnTo>
                      <a:pt x="61365" y="34355"/>
                    </a:lnTo>
                    <a:cubicBezTo>
                      <a:pt x="63139" y="32570"/>
                      <a:pt x="63139" y="29676"/>
                      <a:pt x="61365" y="27902"/>
                    </a:cubicBezTo>
                    <a:lnTo>
                      <a:pt x="54424" y="20961"/>
                    </a:lnTo>
                    <a:cubicBezTo>
                      <a:pt x="54436" y="20961"/>
                      <a:pt x="54436" y="20949"/>
                      <a:pt x="54448" y="20949"/>
                    </a:cubicBezTo>
                    <a:cubicBezTo>
                      <a:pt x="57948" y="17437"/>
                      <a:pt x="57948" y="11757"/>
                      <a:pt x="54448" y="8257"/>
                    </a:cubicBezTo>
                    <a:cubicBezTo>
                      <a:pt x="52698" y="6507"/>
                      <a:pt x="50400" y="5632"/>
                      <a:pt x="48102" y="5632"/>
                    </a:cubicBezTo>
                    <a:cubicBezTo>
                      <a:pt x="45804" y="5632"/>
                      <a:pt x="43506" y="6507"/>
                      <a:pt x="41756" y="8257"/>
                    </a:cubicBezTo>
                    <a:cubicBezTo>
                      <a:pt x="41744" y="8257"/>
                      <a:pt x="41744" y="8269"/>
                      <a:pt x="41732" y="8281"/>
                    </a:cubicBezTo>
                    <a:lnTo>
                      <a:pt x="34802" y="1340"/>
                    </a:lnTo>
                    <a:cubicBezTo>
                      <a:pt x="33909" y="447"/>
                      <a:pt x="32740" y="0"/>
                      <a:pt x="31570" y="0"/>
                    </a:cubicBezTo>
                    <a:close/>
                  </a:path>
                </a:pathLst>
              </a:custGeom>
              <a:solidFill>
                <a:srgbClr val="FFC671"/>
              </a:solidFill>
              <a:ln>
                <a:noFill/>
              </a:ln>
            </p:spPr>
            <p:txBody>
              <a:bodyPr spcFirstLastPara="1" wrap="square" lIns="91401" tIns="91401" rIns="91401" bIns="91401" anchor="ctr" anchorCtr="0">
                <a:noAutofit/>
              </a:bodyPr>
              <a:lstStyle/>
              <a:p>
                <a:pPr defTabSz="914126">
                  <a:defRPr/>
                </a:pPr>
                <a:endParaRPr sz="3599" kern="0">
                  <a:solidFill>
                    <a:srgbClr val="000000"/>
                  </a:solidFill>
                  <a:latin typeface="Arial" panose="020B0604020202020204"/>
                </a:endParaRPr>
              </a:p>
            </p:txBody>
          </p:sp>
        </p:grpSp>
        <p:sp>
          <p:nvSpPr>
            <p:cNvPr id="61" name="Google Shape;1396;p42">
              <a:extLst>
                <a:ext uri="{FF2B5EF4-FFF2-40B4-BE49-F238E27FC236}">
                  <a16:creationId xmlns:a16="http://schemas.microsoft.com/office/drawing/2014/main" id="{160CB96E-D498-94DC-AFEE-3A2A4383F3E4}"/>
                </a:ext>
              </a:extLst>
            </p:cNvPr>
            <p:cNvSpPr/>
            <p:nvPr/>
          </p:nvSpPr>
          <p:spPr>
            <a:xfrm>
              <a:off x="5609463" y="3042225"/>
              <a:ext cx="400375" cy="400375"/>
            </a:xfrm>
            <a:custGeom>
              <a:avLst/>
              <a:gdLst/>
              <a:ahLst/>
              <a:cxnLst/>
              <a:rect l="l" t="t" r="r" b="b"/>
              <a:pathLst>
                <a:path w="16015" h="16015" extrusionOk="0">
                  <a:moveTo>
                    <a:pt x="8002" y="1"/>
                  </a:moveTo>
                  <a:cubicBezTo>
                    <a:pt x="3585" y="1"/>
                    <a:pt x="1" y="3585"/>
                    <a:pt x="1" y="8002"/>
                  </a:cubicBezTo>
                  <a:cubicBezTo>
                    <a:pt x="1" y="12431"/>
                    <a:pt x="3585" y="16015"/>
                    <a:pt x="8002" y="16015"/>
                  </a:cubicBezTo>
                  <a:cubicBezTo>
                    <a:pt x="12431" y="16015"/>
                    <a:pt x="16015" y="12431"/>
                    <a:pt x="16015" y="8002"/>
                  </a:cubicBezTo>
                  <a:cubicBezTo>
                    <a:pt x="16015" y="3585"/>
                    <a:pt x="12431" y="1"/>
                    <a:pt x="8002" y="1"/>
                  </a:cubicBezTo>
                  <a:close/>
                </a:path>
              </a:pathLst>
            </a:custGeom>
            <a:blipFill>
              <a:blip r:embed="rId6" cstate="email"/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01" tIns="91401" rIns="91401" bIns="91401" anchor="ctr" anchorCtr="0">
              <a:noAutofit/>
            </a:bodyPr>
            <a:lstStyle/>
            <a:p>
              <a:pPr defTabSz="914126">
                <a:defRPr/>
              </a:pPr>
              <a:endParaRPr sz="3599" kern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62" name="Google Shape;1397;p42">
              <a:extLst>
                <a:ext uri="{FF2B5EF4-FFF2-40B4-BE49-F238E27FC236}">
                  <a16:creationId xmlns:a16="http://schemas.microsoft.com/office/drawing/2014/main" id="{B8B18CBB-30B6-C58F-369C-D2D9C74416A8}"/>
                </a:ext>
              </a:extLst>
            </p:cNvPr>
            <p:cNvSpPr txBox="1"/>
            <p:nvPr/>
          </p:nvSpPr>
          <p:spPr>
            <a:xfrm>
              <a:off x="4699013" y="2640788"/>
              <a:ext cx="1395600" cy="30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1" tIns="91401" rIns="91401" bIns="91401" anchor="ctr" anchorCtr="0">
              <a:noAutofit/>
            </a:bodyPr>
            <a:lstStyle/>
            <a:p>
              <a:pPr algn="ctr" defTabSz="914126">
                <a:defRPr/>
              </a:pPr>
              <a:endParaRPr lang="en-GB" sz="1699" kern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  <a:p>
              <a:pPr algn="ctr" defTabSz="914126">
                <a:defRPr/>
              </a:pPr>
              <a:r>
                <a:rPr lang="en-GB" sz="1699" kern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Green Economy</a:t>
              </a:r>
              <a:endParaRPr sz="1699" kern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0248" name="Google Shape;1410;p42">
            <a:extLst>
              <a:ext uri="{FF2B5EF4-FFF2-40B4-BE49-F238E27FC236}">
                <a16:creationId xmlns:a16="http://schemas.microsoft.com/office/drawing/2014/main" id="{3D4C9934-27BD-F184-1A64-C1BADB5ACC9A}"/>
              </a:ext>
            </a:extLst>
          </p:cNvPr>
          <p:cNvGrpSpPr/>
          <p:nvPr/>
        </p:nvGrpSpPr>
        <p:grpSpPr>
          <a:xfrm>
            <a:off x="4558119" y="3391727"/>
            <a:ext cx="2580252" cy="2603965"/>
            <a:chOff x="3781863" y="2877175"/>
            <a:chExt cx="1578800" cy="1556250"/>
          </a:xfrm>
          <a:solidFill>
            <a:srgbClr val="FF9900"/>
          </a:solidFill>
        </p:grpSpPr>
        <p:grpSp>
          <p:nvGrpSpPr>
            <p:cNvPr id="10249" name="Google Shape;1411;p42">
              <a:extLst>
                <a:ext uri="{FF2B5EF4-FFF2-40B4-BE49-F238E27FC236}">
                  <a16:creationId xmlns:a16="http://schemas.microsoft.com/office/drawing/2014/main" id="{FA369DC7-AFA8-70F0-BF97-B863D7A914F7}"/>
                </a:ext>
              </a:extLst>
            </p:cNvPr>
            <p:cNvGrpSpPr/>
            <p:nvPr/>
          </p:nvGrpSpPr>
          <p:grpSpPr>
            <a:xfrm>
              <a:off x="3781863" y="2877175"/>
              <a:ext cx="1578800" cy="1556250"/>
              <a:chOff x="3781850" y="2800975"/>
              <a:chExt cx="1578800" cy="1556250"/>
            </a:xfrm>
            <a:grpFill/>
          </p:grpSpPr>
          <p:sp>
            <p:nvSpPr>
              <p:cNvPr id="10252" name="Google Shape;1412;p42">
                <a:extLst>
                  <a:ext uri="{FF2B5EF4-FFF2-40B4-BE49-F238E27FC236}">
                    <a16:creationId xmlns:a16="http://schemas.microsoft.com/office/drawing/2014/main" id="{261B3C2D-7446-8831-0289-981F7B6DA412}"/>
                  </a:ext>
                </a:extLst>
              </p:cNvPr>
              <p:cNvSpPr/>
              <p:nvPr/>
            </p:nvSpPr>
            <p:spPr>
              <a:xfrm>
                <a:off x="3936325" y="3765250"/>
                <a:ext cx="448600" cy="448875"/>
              </a:xfrm>
              <a:custGeom>
                <a:avLst/>
                <a:gdLst/>
                <a:ahLst/>
                <a:cxnLst/>
                <a:rect l="l" t="t" r="r" b="b"/>
                <a:pathLst>
                  <a:path w="17944" h="17955" extrusionOk="0">
                    <a:moveTo>
                      <a:pt x="8978" y="0"/>
                    </a:moveTo>
                    <a:cubicBezTo>
                      <a:pt x="4013" y="0"/>
                      <a:pt x="1" y="4024"/>
                      <a:pt x="1" y="8977"/>
                    </a:cubicBezTo>
                    <a:cubicBezTo>
                      <a:pt x="1" y="13930"/>
                      <a:pt x="4013" y="17955"/>
                      <a:pt x="8978" y="17955"/>
                    </a:cubicBezTo>
                    <a:cubicBezTo>
                      <a:pt x="13931" y="17955"/>
                      <a:pt x="17944" y="13930"/>
                      <a:pt x="17944" y="8977"/>
                    </a:cubicBezTo>
                    <a:cubicBezTo>
                      <a:pt x="17944" y="4024"/>
                      <a:pt x="13931" y="0"/>
                      <a:pt x="897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01" tIns="91401" rIns="91401" bIns="91401" anchor="ctr" anchorCtr="0">
                <a:noAutofit/>
              </a:bodyPr>
              <a:lstStyle/>
              <a:p>
                <a:pPr defTabSz="914126">
                  <a:defRPr/>
                </a:pPr>
                <a:endParaRPr sz="3599" kern="0">
                  <a:solidFill>
                    <a:srgbClr val="000000"/>
                  </a:solidFill>
                  <a:latin typeface="Arial" panose="020B0604020202020204"/>
                </a:endParaRPr>
              </a:p>
            </p:txBody>
          </p:sp>
          <p:sp>
            <p:nvSpPr>
              <p:cNvPr id="10253" name="Google Shape;1413;p42">
                <a:extLst>
                  <a:ext uri="{FF2B5EF4-FFF2-40B4-BE49-F238E27FC236}">
                    <a16:creationId xmlns:a16="http://schemas.microsoft.com/office/drawing/2014/main" id="{D29139F5-802E-3409-CD94-D7C2ECBBF47E}"/>
                  </a:ext>
                </a:extLst>
              </p:cNvPr>
              <p:cNvSpPr/>
              <p:nvPr/>
            </p:nvSpPr>
            <p:spPr>
              <a:xfrm>
                <a:off x="3781850" y="2800975"/>
                <a:ext cx="1578800" cy="1556250"/>
              </a:xfrm>
              <a:custGeom>
                <a:avLst/>
                <a:gdLst/>
                <a:ahLst/>
                <a:cxnLst/>
                <a:rect l="l" t="t" r="r" b="b"/>
                <a:pathLst>
                  <a:path w="63152" h="62250" extrusionOk="0">
                    <a:moveTo>
                      <a:pt x="31576" y="1"/>
                    </a:moveTo>
                    <a:cubicBezTo>
                      <a:pt x="30409" y="1"/>
                      <a:pt x="29242" y="447"/>
                      <a:pt x="28349" y="1340"/>
                    </a:cubicBezTo>
                    <a:lnTo>
                      <a:pt x="21408" y="8282"/>
                    </a:lnTo>
                    <a:cubicBezTo>
                      <a:pt x="19661" y="6564"/>
                      <a:pt x="17389" y="5707"/>
                      <a:pt x="15118" y="5707"/>
                    </a:cubicBezTo>
                    <a:cubicBezTo>
                      <a:pt x="12823" y="5707"/>
                      <a:pt x="10529" y="6582"/>
                      <a:pt x="8775" y="8329"/>
                    </a:cubicBezTo>
                    <a:cubicBezTo>
                      <a:pt x="5299" y="11818"/>
                      <a:pt x="5275" y="17450"/>
                      <a:pt x="8728" y="20962"/>
                    </a:cubicBezTo>
                    <a:lnTo>
                      <a:pt x="1786" y="27891"/>
                    </a:lnTo>
                    <a:cubicBezTo>
                      <a:pt x="1" y="29677"/>
                      <a:pt x="1" y="32570"/>
                      <a:pt x="1786" y="34356"/>
                    </a:cubicBezTo>
                    <a:lnTo>
                      <a:pt x="28349" y="60919"/>
                    </a:lnTo>
                    <a:cubicBezTo>
                      <a:pt x="29242" y="61806"/>
                      <a:pt x="30409" y="62250"/>
                      <a:pt x="31576" y="62250"/>
                    </a:cubicBezTo>
                    <a:cubicBezTo>
                      <a:pt x="32743" y="62250"/>
                      <a:pt x="33910" y="61806"/>
                      <a:pt x="34802" y="60919"/>
                    </a:cubicBezTo>
                    <a:lnTo>
                      <a:pt x="41744" y="53978"/>
                    </a:lnTo>
                    <a:cubicBezTo>
                      <a:pt x="43494" y="55734"/>
                      <a:pt x="45789" y="56612"/>
                      <a:pt x="48084" y="56612"/>
                    </a:cubicBezTo>
                    <a:cubicBezTo>
                      <a:pt x="50379" y="56612"/>
                      <a:pt x="52674" y="55734"/>
                      <a:pt x="54424" y="53978"/>
                    </a:cubicBezTo>
                    <a:cubicBezTo>
                      <a:pt x="57936" y="50477"/>
                      <a:pt x="57936" y="44798"/>
                      <a:pt x="54424" y="41286"/>
                    </a:cubicBezTo>
                    <a:lnTo>
                      <a:pt x="61365" y="34356"/>
                    </a:lnTo>
                    <a:cubicBezTo>
                      <a:pt x="63151" y="32570"/>
                      <a:pt x="63151" y="29677"/>
                      <a:pt x="61365" y="27891"/>
                    </a:cubicBezTo>
                    <a:lnTo>
                      <a:pt x="34802" y="1340"/>
                    </a:lnTo>
                    <a:cubicBezTo>
                      <a:pt x="33910" y="447"/>
                      <a:pt x="32743" y="1"/>
                      <a:pt x="31576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01" tIns="91401" rIns="91401" bIns="91401" anchor="ctr" anchorCtr="0">
                <a:noAutofit/>
              </a:bodyPr>
              <a:lstStyle/>
              <a:p>
                <a:pPr defTabSz="914126">
                  <a:defRPr/>
                </a:pPr>
                <a:endParaRPr sz="3599" kern="0">
                  <a:solidFill>
                    <a:srgbClr val="000000"/>
                  </a:solidFill>
                  <a:latin typeface="Arial" panose="020B0604020202020204"/>
                </a:endParaRPr>
              </a:p>
            </p:txBody>
          </p:sp>
        </p:grpSp>
        <p:sp>
          <p:nvSpPr>
            <p:cNvPr id="10250" name="Google Shape;1414;p42">
              <a:extLst>
                <a:ext uri="{FF2B5EF4-FFF2-40B4-BE49-F238E27FC236}">
                  <a16:creationId xmlns:a16="http://schemas.microsoft.com/office/drawing/2014/main" id="{75EC2C4F-B707-AA2C-23B3-9C15BC8684CD}"/>
                </a:ext>
              </a:extLst>
            </p:cNvPr>
            <p:cNvSpPr/>
            <p:nvPr/>
          </p:nvSpPr>
          <p:spPr>
            <a:xfrm>
              <a:off x="3959263" y="3864650"/>
              <a:ext cx="402750" cy="402475"/>
            </a:xfrm>
            <a:custGeom>
              <a:avLst/>
              <a:gdLst/>
              <a:ahLst/>
              <a:cxnLst/>
              <a:rect l="l" t="t" r="r" b="b"/>
              <a:pathLst>
                <a:path w="16110" h="16099" extrusionOk="0">
                  <a:moveTo>
                    <a:pt x="8061" y="1"/>
                  </a:moveTo>
                  <a:cubicBezTo>
                    <a:pt x="3608" y="1"/>
                    <a:pt x="1" y="3608"/>
                    <a:pt x="1" y="8049"/>
                  </a:cubicBezTo>
                  <a:cubicBezTo>
                    <a:pt x="1" y="12502"/>
                    <a:pt x="3608" y="16098"/>
                    <a:pt x="8061" y="16098"/>
                  </a:cubicBezTo>
                  <a:cubicBezTo>
                    <a:pt x="12502" y="16098"/>
                    <a:pt x="16110" y="12502"/>
                    <a:pt x="16110" y="8049"/>
                  </a:cubicBezTo>
                  <a:cubicBezTo>
                    <a:pt x="16110" y="3608"/>
                    <a:pt x="12502" y="1"/>
                    <a:pt x="8061" y="1"/>
                  </a:cubicBezTo>
                  <a:close/>
                </a:path>
              </a:pathLst>
            </a:custGeom>
            <a:blipFill>
              <a:blip r:embed="rId7" cstate="email"/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01" tIns="91401" rIns="91401" bIns="91401" anchor="ctr" anchorCtr="0">
              <a:noAutofit/>
            </a:bodyPr>
            <a:lstStyle/>
            <a:p>
              <a:pPr defTabSz="914126">
                <a:defRPr/>
              </a:pPr>
              <a:endParaRPr sz="3599" kern="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10251" name="Google Shape;1415;p42">
              <a:extLst>
                <a:ext uri="{FF2B5EF4-FFF2-40B4-BE49-F238E27FC236}">
                  <a16:creationId xmlns:a16="http://schemas.microsoft.com/office/drawing/2014/main" id="{6BBC5ECC-949F-2FCE-8C84-DE9FF5D5D0FC}"/>
                </a:ext>
              </a:extLst>
            </p:cNvPr>
            <p:cNvSpPr txBox="1"/>
            <p:nvPr/>
          </p:nvSpPr>
          <p:spPr>
            <a:xfrm>
              <a:off x="3875088" y="3501250"/>
              <a:ext cx="1395600" cy="3081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01" tIns="91401" rIns="91401" bIns="91401" anchor="ctr" anchorCtr="0">
              <a:noAutofit/>
            </a:bodyPr>
            <a:lstStyle/>
            <a:p>
              <a:pPr algn="ctr" defTabSz="914126">
                <a:defRPr/>
              </a:pPr>
              <a:r>
                <a:rPr lang="en-GB" sz="1699" kern="0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Rural and Township Development</a:t>
              </a:r>
              <a:endParaRPr sz="1699" kern="0" dirty="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sp>
        <p:nvSpPr>
          <p:cNvPr id="10254" name="Rectangle 10253">
            <a:extLst>
              <a:ext uri="{FF2B5EF4-FFF2-40B4-BE49-F238E27FC236}">
                <a16:creationId xmlns:a16="http://schemas.microsoft.com/office/drawing/2014/main" id="{F39991C6-E022-9814-2C72-439D453BC8B1}"/>
              </a:ext>
            </a:extLst>
          </p:cNvPr>
          <p:cNvSpPr/>
          <p:nvPr/>
        </p:nvSpPr>
        <p:spPr>
          <a:xfrm>
            <a:off x="334874" y="5988768"/>
            <a:ext cx="11159871" cy="462768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26">
              <a:defRPr/>
            </a:pPr>
            <a:r>
              <a:rPr lang="en-ZA" sz="1200" b="1" dirty="0">
                <a:solidFill>
                  <a:srgbClr val="FFFFFF"/>
                </a:solidFill>
                <a:latin typeface="Arial" panose="020B0604020202020204"/>
              </a:rPr>
              <a:t>The NEF has played a key role in supporting Strategic and Key Areas that are aligned to the Government’s objectives. These transactions have a high impact across all provinces and create sustainable jobs.</a:t>
            </a:r>
          </a:p>
        </p:txBody>
      </p:sp>
    </p:spTree>
    <p:extLst>
      <p:ext uri="{BB962C8B-B14F-4D97-AF65-F5344CB8AC3E}">
        <p14:creationId xmlns:p14="http://schemas.microsoft.com/office/powerpoint/2010/main" val="2828428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89DB62-69EB-14B5-4DE5-0974054EA8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59" y="77073"/>
            <a:ext cx="11960286" cy="6703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6681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A86AFD-A264-3C84-C89D-5B966B7A9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935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BB52BF-AF5B-A605-2D57-332D2FFD34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340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AE80540-8270-A910-B3F3-A9C48FFC7A6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031" t="22037" r="34133" b="10987"/>
          <a:stretch>
            <a:fillRect/>
          </a:stretch>
        </p:blipFill>
        <p:spPr>
          <a:xfrm>
            <a:off x="2207" y="553157"/>
            <a:ext cx="11403780" cy="5271910"/>
          </a:xfrm>
          <a:prstGeom prst="roundRect">
            <a:avLst>
              <a:gd name="adj" fmla="val 5827"/>
            </a:avLst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F46EF5F-3326-3C92-3DA5-C5619E9FB18E}"/>
              </a:ext>
            </a:extLst>
          </p:cNvPr>
          <p:cNvSpPr/>
          <p:nvPr/>
        </p:nvSpPr>
        <p:spPr>
          <a:xfrm>
            <a:off x="0" y="185414"/>
            <a:ext cx="11048998" cy="6007395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20000"/>
                  <a:lumOff val="80000"/>
                  <a:alpha val="0"/>
                </a:schemeClr>
              </a:gs>
              <a:gs pos="39000">
                <a:schemeClr val="bg1"/>
              </a:gs>
            </a:gsLst>
            <a:lin ang="108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99" tIns="60949" rIns="121899" bIns="6094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CF8DF66-EF52-2637-BDE8-0EDD444708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124" y="1193556"/>
            <a:ext cx="11249838" cy="4962721"/>
          </a:xfrm>
        </p:spPr>
        <p:txBody>
          <a:bodyPr>
            <a:noAutofit/>
          </a:bodyPr>
          <a:lstStyle/>
          <a:p>
            <a:pPr marL="285750" indent="-285750" algn="just" defTabSz="642915">
              <a:lnSpc>
                <a:spcPct val="120000"/>
              </a:lnSpc>
              <a:spcAft>
                <a:spcPts val="1200"/>
              </a:spcAft>
              <a:buClr>
                <a:srgbClr val="FF9900"/>
              </a:buClr>
              <a:buFont typeface="Wingdings" panose="05000000000000000000" pitchFamily="2" charset="2"/>
              <a:buChar char="v"/>
              <a:defRPr/>
            </a:pPr>
            <a:r>
              <a:rPr lang="en-ZA" altLang="en-US" sz="1600" dirty="0">
                <a:solidFill>
                  <a:srgbClr val="000000"/>
                </a:solidFill>
                <a:ea typeface="MS PGothic" pitchFamily="34" charset="-128"/>
              </a:rPr>
              <a:t>The Tourism Sector has been identified as a key driver of employment, economic growth and transformation by National Development Plan (NDP).</a:t>
            </a:r>
          </a:p>
          <a:p>
            <a:pPr marL="285750" indent="-285750" algn="just" defTabSz="642915">
              <a:lnSpc>
                <a:spcPct val="120000"/>
              </a:lnSpc>
              <a:spcAft>
                <a:spcPts val="1200"/>
              </a:spcAft>
              <a:buClr>
                <a:srgbClr val="FF9900"/>
              </a:buClr>
              <a:buFont typeface="Wingdings" panose="05000000000000000000" pitchFamily="2" charset="2"/>
              <a:buChar char="v"/>
              <a:defRPr/>
            </a:pPr>
            <a:r>
              <a:rPr lang="en-ZA" altLang="en-US" sz="1600" dirty="0">
                <a:solidFill>
                  <a:srgbClr val="000000"/>
                </a:solidFill>
                <a:ea typeface="MS PGothic" pitchFamily="34" charset="-128"/>
              </a:rPr>
              <a:t>Department of Tourism (DT) supports the process of transformation through several strategies designed to advance inclusive growth and create opportunities for more Black people – especially Women, the Youth and entrepreneurs to become involved in tourism.</a:t>
            </a:r>
          </a:p>
          <a:p>
            <a:pPr marL="285750" indent="-285750" algn="just" defTabSz="642915">
              <a:lnSpc>
                <a:spcPct val="120000"/>
              </a:lnSpc>
              <a:spcAft>
                <a:spcPts val="1200"/>
              </a:spcAft>
              <a:buClr>
                <a:srgbClr val="FF9900"/>
              </a:buClr>
              <a:buFont typeface="Wingdings" panose="05000000000000000000" pitchFamily="2" charset="2"/>
              <a:buChar char="v"/>
              <a:defRPr/>
            </a:pPr>
            <a:r>
              <a:rPr lang="en-US" sz="1600" dirty="0">
                <a:solidFill>
                  <a:srgbClr val="000000"/>
                </a:solidFill>
                <a:ea typeface="MS PGothic" pitchFamily="34" charset="-128"/>
              </a:rPr>
              <a:t>The Memorandum of Agreement (</a:t>
            </a:r>
            <a:r>
              <a:rPr lang="en-US" sz="1600" dirty="0" err="1">
                <a:solidFill>
                  <a:srgbClr val="000000"/>
                </a:solidFill>
                <a:ea typeface="MS PGothic" pitchFamily="34" charset="-128"/>
              </a:rPr>
              <a:t>MoA</a:t>
            </a:r>
            <a:r>
              <a:rPr lang="en-US" sz="1600" dirty="0">
                <a:solidFill>
                  <a:srgbClr val="000000"/>
                </a:solidFill>
                <a:ea typeface="MS PGothic" pitchFamily="34" charset="-128"/>
              </a:rPr>
              <a:t>) between the National Empowerment Fund (NEF) and DT to establish the Tourism Transformation Fund (TTF) was concluded on 28 March 2017. </a:t>
            </a:r>
          </a:p>
          <a:p>
            <a:pPr marL="285750" indent="-285750" algn="just" defTabSz="642915">
              <a:lnSpc>
                <a:spcPct val="120000"/>
              </a:lnSpc>
              <a:spcAft>
                <a:spcPts val="1200"/>
              </a:spcAft>
              <a:buClr>
                <a:srgbClr val="FF9900"/>
              </a:buClr>
              <a:buFont typeface="Wingdings" panose="05000000000000000000" pitchFamily="2" charset="2"/>
              <a:buChar char="v"/>
              <a:defRPr/>
            </a:pPr>
            <a:r>
              <a:rPr lang="en-US" sz="1600" dirty="0">
                <a:solidFill>
                  <a:srgbClr val="000000"/>
                </a:solidFill>
                <a:ea typeface="MS PGothic" pitchFamily="34" charset="-128"/>
              </a:rPr>
              <a:t>To that effect, the NEF was appointed by the Department to administer and manage the Fund. </a:t>
            </a:r>
          </a:p>
          <a:p>
            <a:pPr marL="285750" indent="-285750" algn="just" defTabSz="642915">
              <a:lnSpc>
                <a:spcPct val="120000"/>
              </a:lnSpc>
              <a:spcAft>
                <a:spcPts val="1200"/>
              </a:spcAft>
              <a:buClr>
                <a:srgbClr val="FF9900"/>
              </a:buClr>
              <a:buFont typeface="Wingdings" panose="05000000000000000000" pitchFamily="2" charset="2"/>
              <a:buChar char="v"/>
              <a:defRPr/>
            </a:pPr>
            <a:r>
              <a:rPr lang="en-US" sz="1600" dirty="0">
                <a:solidFill>
                  <a:srgbClr val="000000"/>
                </a:solidFill>
                <a:ea typeface="MS PGothic" pitchFamily="34" charset="-128"/>
              </a:rPr>
              <a:t>The fund was established with a mandate to drive transformation in the tourism sector.</a:t>
            </a:r>
          </a:p>
          <a:p>
            <a:pPr marL="285750" indent="-285750" algn="just" defTabSz="642915">
              <a:lnSpc>
                <a:spcPct val="120000"/>
              </a:lnSpc>
              <a:spcAft>
                <a:spcPts val="1200"/>
              </a:spcAft>
              <a:buClr>
                <a:srgbClr val="FF9900"/>
              </a:buClr>
              <a:buFont typeface="Wingdings" panose="05000000000000000000" pitchFamily="2" charset="2"/>
              <a:buChar char="v"/>
              <a:defRPr/>
            </a:pPr>
            <a:r>
              <a:rPr lang="en-US" sz="1600" dirty="0">
                <a:solidFill>
                  <a:srgbClr val="000000"/>
                </a:solidFill>
                <a:ea typeface="MS PGothic" pitchFamily="34" charset="-128"/>
              </a:rPr>
              <a:t>The aim was to </a:t>
            </a:r>
            <a:r>
              <a:rPr lang="en-US" sz="1600" dirty="0" err="1">
                <a:solidFill>
                  <a:srgbClr val="000000"/>
                </a:solidFill>
                <a:ea typeface="MS PGothic" pitchFamily="34" charset="-128"/>
              </a:rPr>
              <a:t>realise</a:t>
            </a:r>
            <a:r>
              <a:rPr lang="en-US" sz="1600" dirty="0">
                <a:solidFill>
                  <a:srgbClr val="000000"/>
                </a:solidFill>
                <a:ea typeface="MS PGothic" pitchFamily="34" charset="-128"/>
              </a:rPr>
              <a:t> a more direct and impactful </a:t>
            </a:r>
            <a:r>
              <a:rPr lang="en-US" dirty="0">
                <a:solidFill>
                  <a:srgbClr val="000000"/>
                </a:solidFill>
                <a:ea typeface="MS PGothic" pitchFamily="34" charset="-128"/>
              </a:rPr>
              <a:t>interventions</a:t>
            </a:r>
            <a:r>
              <a:rPr lang="en-US" sz="1600" dirty="0">
                <a:solidFill>
                  <a:srgbClr val="000000"/>
                </a:solidFill>
                <a:ea typeface="MS PGothic" pitchFamily="34" charset="-128"/>
              </a:rPr>
              <a:t> that will not only assist small black-owned tourism enterprises to expand and grow, but to </a:t>
            </a:r>
            <a:r>
              <a:rPr lang="en-US" sz="1600" dirty="0" err="1">
                <a:solidFill>
                  <a:srgbClr val="000000"/>
                </a:solidFill>
                <a:ea typeface="MS PGothic" pitchFamily="34" charset="-128"/>
              </a:rPr>
              <a:t>catalyse</a:t>
            </a:r>
            <a:r>
              <a:rPr lang="en-US" sz="1600" dirty="0">
                <a:solidFill>
                  <a:srgbClr val="000000"/>
                </a:solidFill>
                <a:ea typeface="MS PGothic" pitchFamily="34" charset="-128"/>
              </a:rPr>
              <a:t> the rise of a new generation of youth, women and black owned tourism industrialists to take the sector to new heights.</a:t>
            </a:r>
            <a:endParaRPr lang="en-ZA" sz="16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EE837E-CD2F-4644-5586-B84A67CD0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9577D-CB4D-F047-BCAF-0F634EDAE0DF}" type="slidenum">
              <a:rPr lang="en-US" smtClean="0"/>
              <a:t>12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EB50644-C971-1C5C-2656-F4E77D927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044" y="33710"/>
            <a:ext cx="10969943" cy="668013"/>
          </a:xfrm>
        </p:spPr>
        <p:txBody>
          <a:bodyPr/>
          <a:lstStyle/>
          <a:p>
            <a:r>
              <a:rPr lang="en-US" sz="2400" dirty="0"/>
              <a:t>Tourism Transformation Fund background</a:t>
            </a:r>
          </a:p>
        </p:txBody>
      </p:sp>
    </p:spTree>
    <p:extLst>
      <p:ext uri="{BB962C8B-B14F-4D97-AF65-F5344CB8AC3E}">
        <p14:creationId xmlns:p14="http://schemas.microsoft.com/office/powerpoint/2010/main" val="20389603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7AE4CD7-13FC-7437-947A-6125E2B3C4B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1092" t="22037" r="57194" b="10987"/>
          <a:stretch>
            <a:fillRect/>
          </a:stretch>
        </p:blipFill>
        <p:spPr>
          <a:xfrm>
            <a:off x="2207" y="553157"/>
            <a:ext cx="11403780" cy="5271910"/>
          </a:xfrm>
          <a:prstGeom prst="roundRect">
            <a:avLst>
              <a:gd name="adj" fmla="val 6260"/>
            </a:avLst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EEFBDBF-2BCC-BBA3-3577-1BF0BFF7E0F4}"/>
              </a:ext>
            </a:extLst>
          </p:cNvPr>
          <p:cNvSpPr/>
          <p:nvPr/>
        </p:nvSpPr>
        <p:spPr>
          <a:xfrm>
            <a:off x="0" y="161182"/>
            <a:ext cx="11048998" cy="6007395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20000"/>
                  <a:lumOff val="80000"/>
                  <a:alpha val="0"/>
                </a:schemeClr>
              </a:gs>
              <a:gs pos="39000">
                <a:schemeClr val="bg1"/>
              </a:gs>
            </a:gsLst>
            <a:lin ang="108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99" tIns="60949" rIns="121899" bIns="6094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3FB8F0-2857-16FC-9369-9B1263A84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9577D-CB4D-F047-BCAF-0F634EDAE0DF}" type="slidenum">
              <a:rPr lang="en-US" smtClean="0"/>
              <a:t>13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D7D823C-6196-2550-CE88-867B92CD3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213" y="98918"/>
            <a:ext cx="10969943" cy="828636"/>
          </a:xfrm>
        </p:spPr>
        <p:txBody>
          <a:bodyPr/>
          <a:lstStyle/>
          <a:p>
            <a:r>
              <a:rPr lang="en-US" dirty="0"/>
              <a:t>TTF background </a:t>
            </a:r>
            <a:r>
              <a:rPr lang="en-US" dirty="0" err="1"/>
              <a:t>cont</a:t>
            </a:r>
            <a:r>
              <a:rPr lang="en-US" dirty="0"/>
              <a:t>…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400CCD0-256E-F459-7EE0-432F7B9B137A}"/>
              </a:ext>
            </a:extLst>
          </p:cNvPr>
          <p:cNvSpPr/>
          <p:nvPr/>
        </p:nvSpPr>
        <p:spPr>
          <a:xfrm>
            <a:off x="609441" y="1834674"/>
            <a:ext cx="9014619" cy="634206"/>
          </a:xfrm>
          <a:prstGeom prst="roundRect">
            <a:avLst>
              <a:gd name="adj" fmla="val 20140"/>
            </a:avLst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99" tIns="60949" rIns="121899" bIns="6094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42915">
              <a:buClr>
                <a:schemeClr val="bg2">
                  <a:lumMod val="75000"/>
                </a:schemeClr>
              </a:buClr>
              <a:buSzPct val="100000"/>
              <a:defRPr/>
            </a:pPr>
            <a:r>
              <a:rPr lang="en-ZA" alt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At least 50:50 co-investment ratio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9A39FB-1FC5-A5FA-2716-FB1BABCFC845}"/>
              </a:ext>
            </a:extLst>
          </p:cNvPr>
          <p:cNvSpPr txBox="1"/>
          <p:nvPr/>
        </p:nvSpPr>
        <p:spPr>
          <a:xfrm>
            <a:off x="609441" y="1301950"/>
            <a:ext cx="6097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42915">
              <a:buClr>
                <a:schemeClr val="bg2">
                  <a:lumMod val="75000"/>
                </a:schemeClr>
              </a:buClr>
              <a:buSzPct val="100000"/>
              <a:defRPr/>
            </a:pPr>
            <a:r>
              <a:rPr lang="en-ZA" altLang="en-US" sz="1800" b="1" dirty="0"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New TTF Fund Structure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7971254F-7502-6B56-1388-5BBE1FF43586}"/>
              </a:ext>
            </a:extLst>
          </p:cNvPr>
          <p:cNvSpPr/>
          <p:nvPr/>
        </p:nvSpPr>
        <p:spPr>
          <a:xfrm>
            <a:off x="609441" y="2577624"/>
            <a:ext cx="9014619" cy="634206"/>
          </a:xfrm>
          <a:prstGeom prst="roundRect">
            <a:avLst>
              <a:gd name="adj" fmla="val 23744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99" tIns="60949" rIns="121899" bIns="6094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42915">
              <a:lnSpc>
                <a:spcPct val="150000"/>
              </a:lnSpc>
              <a:buClr>
                <a:schemeClr val="bg2">
                  <a:lumMod val="75000"/>
                </a:schemeClr>
              </a:buClr>
              <a:buSzPct val="100000"/>
              <a:defRPr/>
            </a:pPr>
            <a:r>
              <a:rPr lang="en-ZA" alt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Grant is capped at a maximum of </a:t>
            </a:r>
            <a:r>
              <a:rPr lang="en-ZA" altLang="en-US" sz="1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R5 million </a:t>
            </a:r>
            <a:r>
              <a:rPr lang="en-ZA" alt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per transaction.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8F1BE0C-9BB6-6E7A-E078-9086E124DAEC}"/>
              </a:ext>
            </a:extLst>
          </p:cNvPr>
          <p:cNvSpPr/>
          <p:nvPr/>
        </p:nvSpPr>
        <p:spPr>
          <a:xfrm>
            <a:off x="609441" y="3309143"/>
            <a:ext cx="9014619" cy="904689"/>
          </a:xfrm>
          <a:prstGeom prst="roundRect">
            <a:avLst>
              <a:gd name="adj" fmla="val 17055"/>
            </a:avLst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99" tIns="60949" rIns="121899" bIns="6094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42915">
              <a:lnSpc>
                <a:spcPct val="150000"/>
              </a:lnSpc>
              <a:buClr>
                <a:schemeClr val="bg2">
                  <a:lumMod val="75000"/>
                </a:schemeClr>
              </a:buClr>
              <a:buSzPct val="100000"/>
              <a:defRPr/>
            </a:pPr>
            <a:r>
              <a:rPr lang="en-ZA" alt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TTF Grant is approved by NEF Investment Committees - 2 DT personnel are invited to NEF committee sitting. 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73CD2FE-7B69-284E-163E-9FB4794C8541}"/>
              </a:ext>
            </a:extLst>
          </p:cNvPr>
          <p:cNvSpPr/>
          <p:nvPr/>
        </p:nvSpPr>
        <p:spPr>
          <a:xfrm>
            <a:off x="609441" y="4337843"/>
            <a:ext cx="9014619" cy="1218207"/>
          </a:xfrm>
          <a:prstGeom prst="roundRect">
            <a:avLst>
              <a:gd name="adj" fmla="val 15003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99" tIns="60949" rIns="121899" bIns="6094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42915">
              <a:lnSpc>
                <a:spcPct val="150000"/>
              </a:lnSpc>
              <a:buClr>
                <a:schemeClr val="bg2">
                  <a:lumMod val="75000"/>
                </a:schemeClr>
              </a:buClr>
              <a:buSzPct val="100000"/>
              <a:defRPr/>
            </a:pPr>
            <a:r>
              <a:rPr lang="en-US" alt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The TTF is a dedicated capital investment funding mechanism established to drive transformation in the tourism sector in a more direct and impactful manner that not only assists small black-owned tourism enterprises to expand and grow. </a:t>
            </a:r>
            <a:endParaRPr lang="en-ZA" altLang="en-US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327982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B96C8E3-450B-B524-D170-5BC8FEB6F129}"/>
              </a:ext>
            </a:extLst>
          </p:cNvPr>
          <p:cNvSpPr txBox="1"/>
          <p:nvPr/>
        </p:nvSpPr>
        <p:spPr>
          <a:xfrm>
            <a:off x="2114579" y="393667"/>
            <a:ext cx="7159971" cy="784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591">
              <a:defRPr/>
            </a:pPr>
            <a:r>
              <a:rPr lang="en-ZA" sz="2249" b="1" kern="0" dirty="0">
                <a:solidFill>
                  <a:srgbClr val="2B14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TTF Performance Since Inception (2019) to 30 June 2026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B5217D8-28CD-F7B5-0006-FB1EB8335EAE}"/>
              </a:ext>
            </a:extLst>
          </p:cNvPr>
          <p:cNvGrpSpPr/>
          <p:nvPr/>
        </p:nvGrpSpPr>
        <p:grpSpPr>
          <a:xfrm>
            <a:off x="4936716" y="2301770"/>
            <a:ext cx="2310138" cy="2316370"/>
            <a:chOff x="4552003" y="1925635"/>
            <a:chExt cx="3080987" cy="3089297"/>
          </a:xfrm>
        </p:grpSpPr>
        <p:sp>
          <p:nvSpPr>
            <p:cNvPr id="4" name="Block Arc 3">
              <a:extLst>
                <a:ext uri="{FF2B5EF4-FFF2-40B4-BE49-F238E27FC236}">
                  <a16:creationId xmlns:a16="http://schemas.microsoft.com/office/drawing/2014/main" id="{D949AB13-A6DD-3D12-2328-0CA953008089}"/>
                </a:ext>
              </a:extLst>
            </p:cNvPr>
            <p:cNvSpPr/>
            <p:nvPr/>
          </p:nvSpPr>
          <p:spPr>
            <a:xfrm rot="5400000">
              <a:off x="4560570" y="1951414"/>
              <a:ext cx="3070860" cy="3050184"/>
            </a:xfrm>
            <a:prstGeom prst="blockArc">
              <a:avLst>
                <a:gd name="adj1" fmla="val 10800000"/>
                <a:gd name="adj2" fmla="val 13202188"/>
                <a:gd name="adj3" fmla="val 43923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591">
                <a:defRPr/>
              </a:pPr>
              <a:endParaRPr lang="en-ZA" sz="1406" kern="0" dirty="0"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8" name="Block Arc 7">
              <a:extLst>
                <a:ext uri="{FF2B5EF4-FFF2-40B4-BE49-F238E27FC236}">
                  <a16:creationId xmlns:a16="http://schemas.microsoft.com/office/drawing/2014/main" id="{F021ED04-4186-849D-36D1-2C729585DE27}"/>
                </a:ext>
              </a:extLst>
            </p:cNvPr>
            <p:cNvSpPr/>
            <p:nvPr/>
          </p:nvSpPr>
          <p:spPr>
            <a:xfrm rot="7798112">
              <a:off x="4558664" y="1954410"/>
              <a:ext cx="3070860" cy="3050184"/>
            </a:xfrm>
            <a:prstGeom prst="blockArc">
              <a:avLst>
                <a:gd name="adj1" fmla="val 10800000"/>
                <a:gd name="adj2" fmla="val 13202188"/>
                <a:gd name="adj3" fmla="val 43923"/>
              </a:avLst>
            </a:prstGeom>
            <a:solidFill>
              <a:schemeClr val="accent5">
                <a:lumMod val="7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591">
                <a:defRPr/>
              </a:pPr>
              <a:endParaRPr lang="en-ZA" sz="1406" kern="0"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10" name="Block Arc 9">
              <a:extLst>
                <a:ext uri="{FF2B5EF4-FFF2-40B4-BE49-F238E27FC236}">
                  <a16:creationId xmlns:a16="http://schemas.microsoft.com/office/drawing/2014/main" id="{A7E465C0-E2E3-79B5-A7DD-61DB24BBCAC8}"/>
                </a:ext>
              </a:extLst>
            </p:cNvPr>
            <p:cNvSpPr/>
            <p:nvPr/>
          </p:nvSpPr>
          <p:spPr>
            <a:xfrm rot="10201877">
              <a:off x="4554626" y="1954398"/>
              <a:ext cx="3070860" cy="3050184"/>
            </a:xfrm>
            <a:prstGeom prst="blockArc">
              <a:avLst>
                <a:gd name="adj1" fmla="val 10800000"/>
                <a:gd name="adj2" fmla="val 13202188"/>
                <a:gd name="adj3" fmla="val 43923"/>
              </a:avLst>
            </a:prstGeom>
            <a:solidFill>
              <a:schemeClr val="bg1">
                <a:lumMod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591">
                <a:defRPr/>
              </a:pPr>
              <a:endParaRPr lang="en-ZA" sz="1406" kern="0"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11" name="Block Arc 10">
              <a:extLst>
                <a:ext uri="{FF2B5EF4-FFF2-40B4-BE49-F238E27FC236}">
                  <a16:creationId xmlns:a16="http://schemas.microsoft.com/office/drawing/2014/main" id="{5DEB96B7-EC85-C954-9572-60C4B9C797AF}"/>
                </a:ext>
              </a:extLst>
            </p:cNvPr>
            <p:cNvSpPr/>
            <p:nvPr/>
          </p:nvSpPr>
          <p:spPr>
            <a:xfrm rot="12600462">
              <a:off x="4552003" y="1951404"/>
              <a:ext cx="3070860" cy="3050184"/>
            </a:xfrm>
            <a:prstGeom prst="blockArc">
              <a:avLst>
                <a:gd name="adj1" fmla="val 10800000"/>
                <a:gd name="adj2" fmla="val 13202188"/>
                <a:gd name="adj3" fmla="val 43923"/>
              </a:avLst>
            </a:prstGeom>
            <a:solidFill>
              <a:srgbClr val="00B05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591">
                <a:defRPr/>
              </a:pPr>
              <a:endParaRPr lang="en-ZA" sz="1406" kern="0"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13" name="Block Arc 12">
              <a:extLst>
                <a:ext uri="{FF2B5EF4-FFF2-40B4-BE49-F238E27FC236}">
                  <a16:creationId xmlns:a16="http://schemas.microsoft.com/office/drawing/2014/main" id="{4C590286-820B-879F-0B8B-CBCD167AFBFE}"/>
                </a:ext>
              </a:extLst>
            </p:cNvPr>
            <p:cNvSpPr/>
            <p:nvPr/>
          </p:nvSpPr>
          <p:spPr>
            <a:xfrm rot="14998574">
              <a:off x="4555177" y="1939160"/>
              <a:ext cx="3070860" cy="3050184"/>
            </a:xfrm>
            <a:prstGeom prst="blockArc">
              <a:avLst>
                <a:gd name="adj1" fmla="val 10800000"/>
                <a:gd name="adj2" fmla="val 13202188"/>
                <a:gd name="adj3" fmla="val 43923"/>
              </a:avLst>
            </a:prstGeom>
            <a:solidFill>
              <a:schemeClr val="accent5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591">
                <a:defRPr/>
              </a:pPr>
              <a:endParaRPr lang="en-ZA" sz="1406" kern="0"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15" name="Block Arc 14">
              <a:extLst>
                <a:ext uri="{FF2B5EF4-FFF2-40B4-BE49-F238E27FC236}">
                  <a16:creationId xmlns:a16="http://schemas.microsoft.com/office/drawing/2014/main" id="{0E791888-55C6-31AA-921C-1D6CD6D0FC66}"/>
                </a:ext>
              </a:extLst>
            </p:cNvPr>
            <p:cNvSpPr/>
            <p:nvPr/>
          </p:nvSpPr>
          <p:spPr>
            <a:xfrm rot="17398510">
              <a:off x="4558124" y="1935973"/>
              <a:ext cx="3070860" cy="3050184"/>
            </a:xfrm>
            <a:prstGeom prst="blockArc">
              <a:avLst>
                <a:gd name="adj1" fmla="val 10800000"/>
                <a:gd name="adj2" fmla="val 13202188"/>
                <a:gd name="adj3" fmla="val 43923"/>
              </a:avLst>
            </a:prstGeom>
            <a:solidFill>
              <a:schemeClr val="accent1">
                <a:lumMod val="9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591">
                <a:defRPr/>
              </a:pPr>
              <a:endParaRPr lang="en-ZA" sz="1406" kern="0" dirty="0"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26" name="Block Arc 25">
              <a:extLst>
                <a:ext uri="{FF2B5EF4-FFF2-40B4-BE49-F238E27FC236}">
                  <a16:creationId xmlns:a16="http://schemas.microsoft.com/office/drawing/2014/main" id="{A23A7C2F-70AD-4910-A68C-20CB5593A894}"/>
                </a:ext>
              </a:extLst>
            </p:cNvPr>
            <p:cNvSpPr/>
            <p:nvPr/>
          </p:nvSpPr>
          <p:spPr>
            <a:xfrm rot="19802488">
              <a:off x="4561809" y="1933104"/>
              <a:ext cx="3067499" cy="3060714"/>
            </a:xfrm>
            <a:prstGeom prst="blockArc">
              <a:avLst>
                <a:gd name="adj1" fmla="val 10800000"/>
                <a:gd name="adj2" fmla="val 13202188"/>
                <a:gd name="adj3" fmla="val 43923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591">
                <a:defRPr/>
              </a:pPr>
              <a:endParaRPr lang="en-ZA" sz="1406" kern="0" dirty="0"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28" name="Block Arc 27">
              <a:extLst>
                <a:ext uri="{FF2B5EF4-FFF2-40B4-BE49-F238E27FC236}">
                  <a16:creationId xmlns:a16="http://schemas.microsoft.com/office/drawing/2014/main" id="{0DC941F9-A2A8-7D00-0FA8-9C61AD557C6D}"/>
                </a:ext>
              </a:extLst>
            </p:cNvPr>
            <p:cNvSpPr/>
            <p:nvPr/>
          </p:nvSpPr>
          <p:spPr>
            <a:xfrm rot="594478">
              <a:off x="4562130" y="1941045"/>
              <a:ext cx="3070860" cy="3050184"/>
            </a:xfrm>
            <a:prstGeom prst="blockArc">
              <a:avLst>
                <a:gd name="adj1" fmla="val 10800000"/>
                <a:gd name="adj2" fmla="val 13202188"/>
                <a:gd name="adj3" fmla="val 43923"/>
              </a:avLst>
            </a:prstGeom>
            <a:solidFill>
              <a:srgbClr val="00B0F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591">
                <a:defRPr/>
              </a:pPr>
              <a:endParaRPr lang="en-ZA" sz="1406" kern="0" dirty="0">
                <a:solidFill>
                  <a:prstClr val="black"/>
                </a:solidFill>
                <a:latin typeface="Aptos" panose="02110004020202020204"/>
              </a:endParaRPr>
            </a:p>
          </p:txBody>
        </p:sp>
        <p:sp>
          <p:nvSpPr>
            <p:cNvPr id="33" name="Block Arc 32">
              <a:extLst>
                <a:ext uri="{FF2B5EF4-FFF2-40B4-BE49-F238E27FC236}">
                  <a16:creationId xmlns:a16="http://schemas.microsoft.com/office/drawing/2014/main" id="{F63E6A7B-26E5-4241-6F0D-A45DAC3F3B39}"/>
                </a:ext>
              </a:extLst>
            </p:cNvPr>
            <p:cNvSpPr/>
            <p:nvPr/>
          </p:nvSpPr>
          <p:spPr>
            <a:xfrm rot="3000536">
              <a:off x="4559997" y="1948018"/>
              <a:ext cx="3070860" cy="3050184"/>
            </a:xfrm>
            <a:prstGeom prst="blockArc">
              <a:avLst>
                <a:gd name="adj1" fmla="val 10800000"/>
                <a:gd name="adj2" fmla="val 13202188"/>
                <a:gd name="adj3" fmla="val 43923"/>
              </a:avLst>
            </a:prstGeom>
            <a:solidFill>
              <a:schemeClr val="bg1">
                <a:lumMod val="5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591">
                <a:defRPr/>
              </a:pPr>
              <a:endParaRPr lang="en-ZA" sz="1406" kern="0" dirty="0">
                <a:solidFill>
                  <a:prstClr val="black"/>
                </a:solidFill>
                <a:latin typeface="Aptos" panose="02110004020202020204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662BA4F-07A7-47BA-86FE-82D2A6B2C247}"/>
              </a:ext>
            </a:extLst>
          </p:cNvPr>
          <p:cNvGrpSpPr/>
          <p:nvPr/>
        </p:nvGrpSpPr>
        <p:grpSpPr>
          <a:xfrm>
            <a:off x="5694564" y="3038270"/>
            <a:ext cx="799697" cy="781460"/>
            <a:chOff x="5562730" y="2907890"/>
            <a:chExt cx="1066540" cy="1042219"/>
          </a:xfrm>
          <a:solidFill>
            <a:schemeClr val="accent1">
              <a:lumMod val="75000"/>
            </a:schemeClr>
          </a:solidFill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C5FC12AC-CCCD-07D7-D9DB-F6C3CCEE9B0B}"/>
                </a:ext>
              </a:extLst>
            </p:cNvPr>
            <p:cNvSpPr/>
            <p:nvPr/>
          </p:nvSpPr>
          <p:spPr>
            <a:xfrm>
              <a:off x="5562730" y="2907890"/>
              <a:ext cx="1066540" cy="1042219"/>
            </a:xfrm>
            <a:prstGeom prst="ellipse">
              <a:avLst/>
            </a:prstGeom>
            <a:grpFill/>
            <a:ln w="76200">
              <a:solidFill>
                <a:srgbClr val="595959">
                  <a:alpha val="80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591">
                <a:defRPr/>
              </a:pPr>
              <a:endParaRPr lang="en-ZA" sz="825" kern="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pic>
          <p:nvPicPr>
            <p:cNvPr id="43" name="Picture 2" descr="NEW-NEF-LOGO-2 - Bloemfontein Courant">
              <a:extLst>
                <a:ext uri="{FF2B5EF4-FFF2-40B4-BE49-F238E27FC236}">
                  <a16:creationId xmlns:a16="http://schemas.microsoft.com/office/drawing/2014/main" id="{DAC04080-7F8F-03FB-CA9F-9ACE34BEF7E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r="80322" b="16494"/>
            <a:stretch/>
          </p:blipFill>
          <p:spPr bwMode="auto">
            <a:xfrm>
              <a:off x="5875121" y="3050637"/>
              <a:ext cx="441757" cy="732694"/>
            </a:xfrm>
            <a:prstGeom prst="rect">
              <a:avLst/>
            </a:prstGeom>
            <a:grpFill/>
          </p:spPr>
        </p:pic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CC9BEBD6-1DEA-B242-A0CC-E1FCBE3E8337}"/>
              </a:ext>
            </a:extLst>
          </p:cNvPr>
          <p:cNvSpPr txBox="1"/>
          <p:nvPr/>
        </p:nvSpPr>
        <p:spPr>
          <a:xfrm>
            <a:off x="1957847" y="1733584"/>
            <a:ext cx="2590672" cy="9577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 defTabSz="685591">
              <a:defRPr/>
            </a:pPr>
            <a:r>
              <a:rPr lang="en-ZA" sz="1125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APPROVALS</a:t>
            </a:r>
          </a:p>
          <a:p>
            <a:pPr algn="just" defTabSz="685591">
              <a:defRPr/>
            </a:pPr>
            <a:r>
              <a:rPr lang="en-ZA" sz="1125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Approved </a:t>
            </a:r>
            <a:r>
              <a:rPr lang="en-ZA" sz="1125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43 </a:t>
            </a:r>
            <a:r>
              <a:rPr lang="en-ZA" sz="1125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transactions worth over </a:t>
            </a:r>
            <a:r>
              <a:rPr lang="en-ZA" sz="1125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R510,51 m</a:t>
            </a:r>
            <a:r>
              <a:rPr lang="en-ZA" sz="1125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across nine Provinces. </a:t>
            </a:r>
          </a:p>
          <a:p>
            <a:pPr algn="just" defTabSz="685591">
              <a:defRPr/>
            </a:pPr>
            <a:r>
              <a:rPr lang="en-ZA" sz="1125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TTF portion: </a:t>
            </a:r>
            <a:r>
              <a:rPr lang="en-ZA" sz="1125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R160.38m</a:t>
            </a:r>
            <a:r>
              <a:rPr lang="en-ZA" sz="1125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NEF portion </a:t>
            </a:r>
            <a:r>
              <a:rPr lang="en-ZA" sz="1125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R350.10m</a:t>
            </a:r>
            <a:endParaRPr lang="en-ZA" sz="1125" b="1" kern="0" dirty="0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7FF79ED-EFBC-5D4E-FEC3-CC9102E776B9}"/>
              </a:ext>
            </a:extLst>
          </p:cNvPr>
          <p:cNvSpPr txBox="1"/>
          <p:nvPr/>
        </p:nvSpPr>
        <p:spPr>
          <a:xfrm>
            <a:off x="1963817" y="2749203"/>
            <a:ext cx="2597646" cy="611547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 defTabSz="685591">
              <a:defRPr/>
            </a:pPr>
            <a:r>
              <a:rPr lang="en-ZA" sz="1125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APPLICATIONS RECIEVED</a:t>
            </a:r>
          </a:p>
          <a:p>
            <a:pPr algn="just" defTabSz="685591">
              <a:defRPr/>
            </a:pPr>
            <a:r>
              <a:rPr lang="en-ZA" sz="1125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date over </a:t>
            </a:r>
            <a:r>
              <a:rPr lang="en-ZA" sz="1125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928</a:t>
            </a:r>
            <a:r>
              <a:rPr lang="en-ZA" sz="1125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applications received and </a:t>
            </a:r>
            <a:r>
              <a:rPr lang="en-ZA" sz="1125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64 were adjudicated</a:t>
            </a:r>
            <a:endParaRPr lang="en-ZA" sz="1125" b="1" kern="0" dirty="0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3B08325-138D-BFDB-184A-DBCADD2D875F}"/>
              </a:ext>
            </a:extLst>
          </p:cNvPr>
          <p:cNvSpPr txBox="1"/>
          <p:nvPr/>
        </p:nvSpPr>
        <p:spPr>
          <a:xfrm>
            <a:off x="7574645" y="3816785"/>
            <a:ext cx="2936035" cy="30859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>
            <a:spAutoFit/>
          </a:bodyPr>
          <a:lstStyle/>
          <a:p>
            <a:pPr algn="just" defTabSz="685591">
              <a:defRPr/>
            </a:pPr>
            <a:r>
              <a:rPr lang="en-ZA" sz="1406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Available funds R</a:t>
            </a:r>
            <a:r>
              <a:rPr lang="en-ZA" sz="1406" b="1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53.2 million</a:t>
            </a:r>
            <a:endParaRPr lang="en-ZA" sz="1406" b="1" kern="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171F90E-9CCF-38C7-3E02-F9932B8BC0CD}"/>
              </a:ext>
            </a:extLst>
          </p:cNvPr>
          <p:cNvSpPr txBox="1"/>
          <p:nvPr/>
        </p:nvSpPr>
        <p:spPr>
          <a:xfrm>
            <a:off x="7552164" y="4207861"/>
            <a:ext cx="2996582" cy="784626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 defTabSz="685591">
              <a:defRPr/>
            </a:pPr>
            <a:r>
              <a:rPr lang="en-ZA" sz="1125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pipeline values</a:t>
            </a:r>
          </a:p>
          <a:p>
            <a:pPr algn="just" defTabSz="685591">
              <a:defRPr/>
            </a:pPr>
            <a:r>
              <a:rPr lang="en-ZA" sz="1125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Number of applications at advance stages of due diligence is</a:t>
            </a:r>
            <a:r>
              <a:rPr lang="en-ZA" sz="1125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12 and 2 </a:t>
            </a:r>
            <a:r>
              <a:rPr lang="en-ZA" sz="1125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Risk.</a:t>
            </a:r>
          </a:p>
          <a:p>
            <a:pPr algn="just" defTabSz="685591">
              <a:defRPr/>
            </a:pPr>
            <a:r>
              <a:rPr lang="en-ZA" sz="1125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approval amount anticipated </a:t>
            </a:r>
            <a:r>
              <a:rPr lang="en-ZA" sz="1125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R60.5m</a:t>
            </a:r>
            <a:endParaRPr lang="en-ZA" sz="1125" b="1" kern="0" dirty="0">
              <a:solidFill>
                <a:sysClr val="windowText" lastClr="000000"/>
              </a:solidFill>
              <a:latin typeface="Aptos" panose="02110004020202020204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4E9F443-5072-81BE-9329-4F80B762FC9B}"/>
              </a:ext>
            </a:extLst>
          </p:cNvPr>
          <p:cNvSpPr txBox="1"/>
          <p:nvPr/>
        </p:nvSpPr>
        <p:spPr>
          <a:xfrm>
            <a:off x="7532871" y="1722979"/>
            <a:ext cx="3011770" cy="78462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 defTabSz="685591">
              <a:defRPr/>
            </a:pPr>
            <a:r>
              <a:rPr lang="en-US" sz="1125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AMOUNT RECIEVED</a:t>
            </a:r>
          </a:p>
          <a:p>
            <a:pPr algn="just" defTabSz="685591">
              <a:defRPr/>
            </a:pPr>
            <a:r>
              <a:rPr lang="en-US" sz="1125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Since inception a total amount of </a:t>
            </a:r>
            <a:r>
              <a:rPr lang="en-US" sz="1125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R220 million </a:t>
            </a:r>
            <a:r>
              <a:rPr lang="en-US" sz="1125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 been received from the Dept of Tourism </a:t>
            </a:r>
            <a:endParaRPr lang="en-ZA" sz="1125" kern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13EB5A2-F045-A4DD-2A9E-CA9DE26E6AE6}"/>
              </a:ext>
            </a:extLst>
          </p:cNvPr>
          <p:cNvSpPr txBox="1"/>
          <p:nvPr/>
        </p:nvSpPr>
        <p:spPr>
          <a:xfrm>
            <a:off x="7591942" y="2539343"/>
            <a:ext cx="2936035" cy="113078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/>
          <a:p>
            <a:pPr algn="just" defTabSz="685591">
              <a:defRPr/>
            </a:pPr>
            <a:r>
              <a:rPr lang="en-US" sz="1125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125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DISBURSEMENTS</a:t>
            </a:r>
          </a:p>
          <a:p>
            <a:pPr algn="just" defTabSz="685591">
              <a:defRPr/>
            </a:pPr>
            <a:r>
              <a:rPr lang="en-US" sz="1125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sz="1125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43 </a:t>
            </a:r>
            <a:r>
              <a:rPr lang="en-US" sz="1125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approved transactions, </a:t>
            </a:r>
            <a:r>
              <a:rPr lang="en-US" sz="1125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</a:t>
            </a:r>
            <a:r>
              <a:rPr lang="en-US" sz="1125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have been fully disbursed with over </a:t>
            </a:r>
            <a:r>
              <a:rPr lang="en-US" sz="1125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R132.66 million (81</a:t>
            </a:r>
            <a:r>
              <a:rPr lang="en-US" sz="1125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of total approvals). While 11 transactions are still committed with over </a:t>
            </a:r>
            <a:r>
              <a:rPr lang="en-US" sz="1125" b="1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R29.07 million.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C2E7F7F-FE39-AFF8-F115-1056B0F79581}"/>
              </a:ext>
            </a:extLst>
          </p:cNvPr>
          <p:cNvSpPr txBox="1"/>
          <p:nvPr/>
        </p:nvSpPr>
        <p:spPr>
          <a:xfrm>
            <a:off x="1963816" y="4297183"/>
            <a:ext cx="2682275" cy="7846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defTabSz="685591">
              <a:defRPr/>
            </a:pPr>
            <a:r>
              <a:rPr lang="en-US" sz="1125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EQUITY REPORTING</a:t>
            </a:r>
          </a:p>
          <a:p>
            <a:pPr algn="just" defTabSz="685591">
              <a:defRPr/>
            </a:pPr>
            <a:r>
              <a:rPr lang="en-US" sz="1125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Women-owned businesses supported</a:t>
            </a:r>
            <a:r>
              <a:rPr lang="en-US" sz="1125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32 (78%) and </a:t>
            </a:r>
            <a:r>
              <a:rPr lang="en-US" sz="1125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Youth-owned businesses supported is </a:t>
            </a:r>
            <a:r>
              <a:rPr lang="en-US" sz="1125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</a:t>
            </a:r>
            <a:endParaRPr lang="en-ZA" sz="1125" kern="0" dirty="0">
              <a:solidFill>
                <a:sysClr val="windowText" lastClr="000000"/>
              </a:solidFill>
              <a:latin typeface="Aptos" panose="02110004020202020204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A2B520D-166C-9FDA-6F0A-A1547F7F74AC}"/>
              </a:ext>
            </a:extLst>
          </p:cNvPr>
          <p:cNvSpPr txBox="1"/>
          <p:nvPr/>
        </p:nvSpPr>
        <p:spPr>
          <a:xfrm>
            <a:off x="1986725" y="3496326"/>
            <a:ext cx="2641023" cy="726933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 defTabSz="685591">
              <a:spcAft>
                <a:spcPts val="900"/>
              </a:spcAft>
              <a:buClr>
                <a:srgbClr val="FFC000"/>
              </a:buClr>
              <a:defRPr/>
            </a:pPr>
            <a:r>
              <a:rPr lang="en-US" sz="1125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 REPORTING</a:t>
            </a:r>
          </a:p>
          <a:p>
            <a:pPr algn="just" defTabSz="685591">
              <a:spcAft>
                <a:spcPts val="900"/>
              </a:spcAft>
              <a:buClr>
                <a:srgbClr val="FFC000"/>
              </a:buClr>
              <a:defRPr/>
            </a:pPr>
            <a:r>
              <a:rPr lang="en-US" sz="1125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 </a:t>
            </a:r>
            <a:r>
              <a:rPr lang="en-US" sz="1125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1 485 </a:t>
            </a:r>
            <a:r>
              <a:rPr lang="en-US" sz="1125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jobs supported (</a:t>
            </a:r>
            <a:r>
              <a:rPr lang="en-US" sz="1125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751 </a:t>
            </a:r>
            <a:r>
              <a:rPr lang="en-US" sz="1125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jobs created and</a:t>
            </a:r>
            <a:r>
              <a:rPr lang="en-US" sz="1125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734 </a:t>
            </a:r>
            <a:r>
              <a:rPr lang="en-US" sz="1125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jobs preserved).</a:t>
            </a:r>
          </a:p>
        </p:txBody>
      </p:sp>
      <p:cxnSp>
        <p:nvCxnSpPr>
          <p:cNvPr id="61" name="Connector: Elbow 60">
            <a:extLst>
              <a:ext uri="{FF2B5EF4-FFF2-40B4-BE49-F238E27FC236}">
                <a16:creationId xmlns:a16="http://schemas.microsoft.com/office/drawing/2014/main" id="{765A7D02-7A41-10FF-C98D-CACF66C07637}"/>
              </a:ext>
            </a:extLst>
          </p:cNvPr>
          <p:cNvCxnSpPr>
            <a:cxnSpLocks/>
            <a:endCxn id="47" idx="3"/>
          </p:cNvCxnSpPr>
          <p:nvPr/>
        </p:nvCxnSpPr>
        <p:spPr>
          <a:xfrm rot="10800000">
            <a:off x="4548519" y="2212437"/>
            <a:ext cx="1235968" cy="135963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: Elbow 61">
            <a:extLst>
              <a:ext uri="{FF2B5EF4-FFF2-40B4-BE49-F238E27FC236}">
                <a16:creationId xmlns:a16="http://schemas.microsoft.com/office/drawing/2014/main" id="{09E63329-A3B4-A175-D587-B8522202812A}"/>
              </a:ext>
            </a:extLst>
          </p:cNvPr>
          <p:cNvCxnSpPr>
            <a:endCxn id="48" idx="3"/>
          </p:cNvCxnSpPr>
          <p:nvPr/>
        </p:nvCxnSpPr>
        <p:spPr>
          <a:xfrm rot="10800000">
            <a:off x="4561464" y="3054977"/>
            <a:ext cx="901840" cy="63347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0E581102-D444-D2FB-5CDD-6830B280ED6B}"/>
              </a:ext>
            </a:extLst>
          </p:cNvPr>
          <p:cNvCxnSpPr>
            <a:cxnSpLocks/>
          </p:cNvCxnSpPr>
          <p:nvPr/>
        </p:nvCxnSpPr>
        <p:spPr>
          <a:xfrm flipH="1">
            <a:off x="4647040" y="3615272"/>
            <a:ext cx="740847" cy="11427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or: Elbow 63">
            <a:extLst>
              <a:ext uri="{FF2B5EF4-FFF2-40B4-BE49-F238E27FC236}">
                <a16:creationId xmlns:a16="http://schemas.microsoft.com/office/drawing/2014/main" id="{ED3776AB-6CA6-9979-0574-493A502ACE15}"/>
              </a:ext>
            </a:extLst>
          </p:cNvPr>
          <p:cNvCxnSpPr>
            <a:cxnSpLocks/>
            <a:endCxn id="54" idx="1"/>
          </p:cNvCxnSpPr>
          <p:nvPr/>
        </p:nvCxnSpPr>
        <p:spPr>
          <a:xfrm>
            <a:off x="6614959" y="3944285"/>
            <a:ext cx="937204" cy="655889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or: Elbow 64">
            <a:extLst>
              <a:ext uri="{FF2B5EF4-FFF2-40B4-BE49-F238E27FC236}">
                <a16:creationId xmlns:a16="http://schemas.microsoft.com/office/drawing/2014/main" id="{3316A563-C8D9-61B1-9942-EB0007AB3120}"/>
              </a:ext>
            </a:extLst>
          </p:cNvPr>
          <p:cNvCxnSpPr>
            <a:cxnSpLocks/>
          </p:cNvCxnSpPr>
          <p:nvPr/>
        </p:nvCxnSpPr>
        <p:spPr>
          <a:xfrm flipV="1">
            <a:off x="6317240" y="2133700"/>
            <a:ext cx="1206260" cy="501619"/>
          </a:xfrm>
          <a:prstGeom prst="bentConnector3">
            <a:avLst>
              <a:gd name="adj1" fmla="val 16386"/>
            </a:avLst>
          </a:prstGeom>
          <a:ln w="28575"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or: Elbow 65">
            <a:extLst>
              <a:ext uri="{FF2B5EF4-FFF2-40B4-BE49-F238E27FC236}">
                <a16:creationId xmlns:a16="http://schemas.microsoft.com/office/drawing/2014/main" id="{8B034504-28CD-EF1F-E7E6-BE61F550BA50}"/>
              </a:ext>
            </a:extLst>
          </p:cNvPr>
          <p:cNvCxnSpPr>
            <a:cxnSpLocks/>
            <a:endCxn id="58" idx="1"/>
          </p:cNvCxnSpPr>
          <p:nvPr/>
        </p:nvCxnSpPr>
        <p:spPr>
          <a:xfrm>
            <a:off x="6871571" y="3038932"/>
            <a:ext cx="720371" cy="65804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or: Elbow 66">
            <a:extLst>
              <a:ext uri="{FF2B5EF4-FFF2-40B4-BE49-F238E27FC236}">
                <a16:creationId xmlns:a16="http://schemas.microsoft.com/office/drawing/2014/main" id="{DBEF2A66-DEFA-C774-665E-36F814C1F91E}"/>
              </a:ext>
            </a:extLst>
          </p:cNvPr>
          <p:cNvCxnSpPr>
            <a:cxnSpLocks/>
            <a:endCxn id="59" idx="3"/>
          </p:cNvCxnSpPr>
          <p:nvPr/>
        </p:nvCxnSpPr>
        <p:spPr>
          <a:xfrm rot="10800000" flipV="1">
            <a:off x="4646091" y="4047171"/>
            <a:ext cx="968388" cy="642325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0ADC0422-8481-DD5B-5691-1CDDEE6149F1}"/>
              </a:ext>
            </a:extLst>
          </p:cNvPr>
          <p:cNvCxnSpPr>
            <a:cxnSpLocks/>
          </p:cNvCxnSpPr>
          <p:nvPr/>
        </p:nvCxnSpPr>
        <p:spPr>
          <a:xfrm>
            <a:off x="6958933" y="3731620"/>
            <a:ext cx="615712" cy="72968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2D7EC4A6-E2E8-BDA2-BE23-0EE3A5841A5B}"/>
              </a:ext>
            </a:extLst>
          </p:cNvPr>
          <p:cNvSpPr txBox="1"/>
          <p:nvPr/>
        </p:nvSpPr>
        <p:spPr>
          <a:xfrm>
            <a:off x="4184666" y="5299399"/>
            <a:ext cx="3815824" cy="784626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 defTabSz="685591">
              <a:defRPr/>
            </a:pPr>
            <a:r>
              <a:rPr lang="en-ZA" sz="1125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Balance of Uncommitted Funds</a:t>
            </a:r>
          </a:p>
          <a:p>
            <a:pPr marL="200851" indent="-200851" algn="just" defTabSz="685591">
              <a:buFont typeface="Arial" panose="020B0604020202020204" pitchFamily="34" charset="0"/>
              <a:buChar char="•"/>
              <a:defRPr/>
            </a:pPr>
            <a:r>
              <a:rPr lang="en-ZA" sz="1125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balance uncommitted: </a:t>
            </a:r>
            <a:r>
              <a:rPr lang="en-ZA" sz="1125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53,2 million</a:t>
            </a:r>
            <a:r>
              <a:rPr lang="en-ZA" sz="1125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ZA" sz="1125" b="1" kern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0851" indent="-200851" algn="just" defTabSz="685591">
              <a:buFont typeface="Arial" panose="020B0604020202020204" pitchFamily="34" charset="0"/>
              <a:buChar char="•"/>
              <a:defRPr/>
            </a:pPr>
            <a:r>
              <a:rPr lang="en-ZA" sz="1125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 Pipeline: R58.0 million</a:t>
            </a:r>
          </a:p>
          <a:p>
            <a:pPr marL="200851" indent="-200851" algn="just" defTabSz="685591">
              <a:buFont typeface="Arial" panose="020B0604020202020204" pitchFamily="34" charset="0"/>
              <a:buChar char="•"/>
              <a:defRPr/>
            </a:pPr>
            <a:r>
              <a:rPr lang="en-ZA" sz="1125" b="1" kern="0" dirty="0">
                <a:solidFill>
                  <a:sysClr val="windowText" lastClr="000000"/>
                </a:solidFill>
                <a:latin typeface="Aptos" panose="02110004020202020204"/>
              </a:rPr>
              <a:t>Expected Uncommitted Bal: R0 million</a:t>
            </a:r>
          </a:p>
        </p:txBody>
      </p:sp>
    </p:spTree>
    <p:extLst>
      <p:ext uri="{BB962C8B-B14F-4D97-AF65-F5344CB8AC3E}">
        <p14:creationId xmlns:p14="http://schemas.microsoft.com/office/powerpoint/2010/main" val="27838106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92E13-DEDA-29B4-66D3-A907D7ABD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1F035C4-CB2A-30F8-0E21-C8A23C6EDFF2}"/>
              </a:ext>
            </a:extLst>
          </p:cNvPr>
          <p:cNvSpPr txBox="1"/>
          <p:nvPr/>
        </p:nvSpPr>
        <p:spPr>
          <a:xfrm>
            <a:off x="515616" y="190561"/>
            <a:ext cx="102285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591">
              <a:defRPr/>
            </a:pPr>
            <a:r>
              <a:rPr lang="en-ZA" sz="2000" b="1" kern="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Transactions Approved Since Inception: Tourism Sub-Sectors</a:t>
            </a:r>
          </a:p>
        </p:txBody>
      </p:sp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8385F731-9A6F-D0F7-669B-7A07E0DBD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90109" y="6412648"/>
            <a:ext cx="2056864" cy="220094"/>
          </a:xfrm>
          <a:prstGeom prst="rect">
            <a:avLst/>
          </a:prstGeom>
        </p:spPr>
        <p:txBody>
          <a:bodyPr vert="horz" lIns="68562" tIns="34281" rIns="68562" bIns="34281" rtlCol="0" anchor="ctr"/>
          <a:lstStyle>
            <a:defPPr>
              <a:defRPr lang="en-US"/>
            </a:defPPr>
            <a:lvl1pPr marL="0" algn="r" defTabSz="685591" rtl="0" eaLnBrk="1" latinLnBrk="0" hangingPunct="1">
              <a:defRPr sz="9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795" algn="l" defTabSz="685591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591" algn="l" defTabSz="685591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387" algn="l" defTabSz="685591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183" algn="l" defTabSz="685591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3978" algn="l" defTabSz="685591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6774" algn="l" defTabSz="685591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9570" algn="l" defTabSz="685591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2365" algn="l" defTabSz="685591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1F0A1488-DA20-4E9F-B70B-EA0CB38C625E}" type="slidenum">
              <a:rPr lang="en-ZA">
                <a:solidFill>
                  <a:prstClr val="white"/>
                </a:solidFill>
                <a:latin typeface="Arial"/>
              </a:rPr>
              <a:pPr algn="ctr">
                <a:defRPr/>
              </a:pPr>
              <a:t>15</a:t>
            </a:fld>
            <a:endParaRPr lang="en-ZA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5376DD3-436B-1C9E-C17A-F8F6D4EFB0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177" y="898447"/>
            <a:ext cx="10720954" cy="5244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9529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B9676E-40CB-6C3D-2EC5-1AED7D4818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1547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2476809-AF39-2FE2-1022-C88B0A62ED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539" y="1103803"/>
            <a:ext cx="5944642" cy="3731966"/>
          </a:xfrm>
          <a:ln>
            <a:solidFill>
              <a:schemeClr val="accent5"/>
            </a:solidFill>
          </a:ln>
        </p:spPr>
        <p:txBody>
          <a:bodyPr>
            <a:noAutofit/>
          </a:bodyPr>
          <a:lstStyle/>
          <a:p>
            <a:pPr marL="285750" indent="-285750" algn="just" defTabSz="642915">
              <a:lnSpc>
                <a:spcPct val="150000"/>
              </a:lnSpc>
              <a:spcAft>
                <a:spcPts val="1200"/>
              </a:spcAft>
              <a:buClr>
                <a:srgbClr val="FF9900"/>
              </a:buClr>
              <a:buFont typeface="Wingdings" panose="05000000000000000000" pitchFamily="2" charset="2"/>
              <a:buChar char="v"/>
              <a:defRPr/>
            </a:pPr>
            <a:r>
              <a:rPr lang="en-US" altLang="en-US" sz="1400" dirty="0">
                <a:solidFill>
                  <a:srgbClr val="000000"/>
                </a:solidFill>
                <a:ea typeface="MS PGothic" pitchFamily="34" charset="-128"/>
              </a:rPr>
              <a:t>Application submitted to </a:t>
            </a:r>
            <a:r>
              <a:rPr lang="en-US" altLang="en-US" sz="1400" b="1" dirty="0" err="1">
                <a:solidFill>
                  <a:srgbClr val="000000"/>
                </a:solidFill>
                <a:ea typeface="MS PGothic" pitchFamily="34" charset="-128"/>
              </a:rPr>
              <a:t>www.nefcorp.co.za</a:t>
            </a:r>
            <a:r>
              <a:rPr lang="en-US" altLang="en-US" sz="1400" b="1" dirty="0">
                <a:solidFill>
                  <a:srgbClr val="000000"/>
                </a:solidFill>
                <a:ea typeface="MS PGothic" pitchFamily="34" charset="-128"/>
              </a:rPr>
              <a:t>; </a:t>
            </a:r>
          </a:p>
          <a:p>
            <a:pPr marL="285750" indent="-285750" algn="just" defTabSz="642915">
              <a:lnSpc>
                <a:spcPct val="150000"/>
              </a:lnSpc>
              <a:spcAft>
                <a:spcPts val="1200"/>
              </a:spcAft>
              <a:buClr>
                <a:srgbClr val="FF9900"/>
              </a:buClr>
              <a:buFont typeface="Wingdings" panose="05000000000000000000" pitchFamily="2" charset="2"/>
              <a:buChar char="v"/>
              <a:defRPr/>
            </a:pPr>
            <a:r>
              <a:rPr lang="en-US" altLang="en-US" sz="1400" dirty="0">
                <a:solidFill>
                  <a:srgbClr val="000000"/>
                </a:solidFill>
                <a:ea typeface="MS PGothic" pitchFamily="34" charset="-128"/>
              </a:rPr>
              <a:t>Adherence to the NEF Checklist for TTF transactions;</a:t>
            </a:r>
          </a:p>
          <a:p>
            <a:pPr marL="285750" indent="-285750" algn="just" defTabSz="642915">
              <a:lnSpc>
                <a:spcPct val="150000"/>
              </a:lnSpc>
              <a:spcAft>
                <a:spcPts val="1200"/>
              </a:spcAft>
              <a:buClr>
                <a:srgbClr val="FF9900"/>
              </a:buClr>
              <a:buFont typeface="Wingdings" panose="05000000000000000000" pitchFamily="2" charset="2"/>
              <a:buChar char="v"/>
              <a:defRPr/>
            </a:pPr>
            <a:r>
              <a:rPr lang="en-US" altLang="en-US" sz="1400" dirty="0">
                <a:solidFill>
                  <a:srgbClr val="000000"/>
                </a:solidFill>
                <a:ea typeface="MS PGothic" pitchFamily="34" charset="-128"/>
              </a:rPr>
              <a:t>Entities and transactions that are operationally viable and sustainable as per the results of the due diligence processes of the NEF;</a:t>
            </a:r>
          </a:p>
          <a:p>
            <a:pPr marL="285750" indent="-285750" algn="just" defTabSz="642915">
              <a:lnSpc>
                <a:spcPct val="150000"/>
              </a:lnSpc>
              <a:spcAft>
                <a:spcPts val="1200"/>
              </a:spcAft>
              <a:buClr>
                <a:srgbClr val="FF9900"/>
              </a:buClr>
              <a:buFont typeface="Wingdings" panose="05000000000000000000" pitchFamily="2" charset="2"/>
              <a:buChar char="v"/>
              <a:defRPr/>
            </a:pPr>
            <a:r>
              <a:rPr lang="en-US" altLang="en-US" sz="1400" dirty="0">
                <a:solidFill>
                  <a:srgbClr val="000000"/>
                </a:solidFill>
                <a:ea typeface="MS PGothic" pitchFamily="34" charset="-128"/>
              </a:rPr>
              <a:t>Be a registered legal entity in South Africa in terms of the Companies Act, 1973 (as amended) or the Companies Act, 2008; the Close Corporations Act, 1984 (as amended) or the Co-operatives Act, 2005 (as amended);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249201-ED4E-1F30-F8C0-E60F7FCA4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9577D-CB4D-F047-BCAF-0F634EDAE0DF}" type="slidenum">
              <a:rPr lang="en-US" smtClean="0"/>
              <a:t>17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15F1314-4E2E-37DE-6253-4434B8C4E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539" y="47339"/>
            <a:ext cx="10969943" cy="828636"/>
          </a:xfrm>
        </p:spPr>
        <p:txBody>
          <a:bodyPr/>
          <a:lstStyle/>
          <a:p>
            <a:r>
              <a:rPr lang="en-US" dirty="0"/>
              <a:t>Eligibility Criteria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A542D6CD-6FD6-1B2C-D643-688E26C9C0C2}"/>
              </a:ext>
            </a:extLst>
          </p:cNvPr>
          <p:cNvSpPr txBox="1">
            <a:spLocks/>
          </p:cNvSpPr>
          <p:nvPr/>
        </p:nvSpPr>
        <p:spPr>
          <a:xfrm>
            <a:off x="6485641" y="1103803"/>
            <a:ext cx="5093741" cy="3731966"/>
          </a:xfrm>
          <a:prstGeom prst="rect">
            <a:avLst/>
          </a:prstGeom>
          <a:ln>
            <a:solidFill>
              <a:schemeClr val="accent5"/>
            </a:solidFill>
          </a:ln>
        </p:spPr>
        <p:txBody>
          <a:bodyPr vert="horz" lIns="0" tIns="0" rIns="0" bIns="0" rtlCol="0">
            <a:noAutofit/>
          </a:bodyPr>
          <a:lstStyle>
            <a:lvl1pPr marL="0" indent="0" algn="l" defTabSz="609493" rtl="0" eaLnBrk="1" latinLnBrk="0" hangingPunct="1">
              <a:spcBef>
                <a:spcPct val="20000"/>
              </a:spcBef>
              <a:buFont typeface="Arial"/>
              <a:buNone/>
              <a:defRPr sz="17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990427" indent="-380933" algn="l" defTabSz="609493" rtl="0" eaLnBrk="1" latinLnBrk="0" hangingPunct="1">
              <a:spcBef>
                <a:spcPct val="20000"/>
              </a:spcBef>
              <a:buFont typeface="Arial"/>
              <a:buChar char="–"/>
              <a:defRPr sz="17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523733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17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2133227" indent="-304747" algn="l" defTabSz="609493" rtl="0" eaLnBrk="1" latinLnBrk="0" hangingPunct="1">
              <a:spcBef>
                <a:spcPct val="20000"/>
              </a:spcBef>
              <a:buFont typeface="Arial"/>
              <a:buChar char="–"/>
              <a:defRPr sz="17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742720" indent="-304747" algn="l" defTabSz="609493" rtl="0" eaLnBrk="1" latinLnBrk="0" hangingPunct="1">
              <a:spcBef>
                <a:spcPct val="20000"/>
              </a:spcBef>
              <a:buFont typeface="Arial"/>
              <a:buChar char="»"/>
              <a:defRPr sz="17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3352213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609493" rtl="0" eaLnBrk="1" latinLnBrk="0" hangingPunct="1">
              <a:spcBef>
                <a:spcPct val="20000"/>
              </a:spcBef>
              <a:buFont typeface="Arial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defTabSz="642915">
              <a:lnSpc>
                <a:spcPct val="150000"/>
              </a:lnSpc>
              <a:spcAft>
                <a:spcPts val="1200"/>
              </a:spcAft>
              <a:buClr>
                <a:srgbClr val="FF9900"/>
              </a:buClr>
              <a:buFont typeface="Wingdings" panose="05000000000000000000" pitchFamily="2" charset="2"/>
              <a:buChar char="v"/>
              <a:defRPr/>
            </a:pPr>
            <a:r>
              <a:rPr lang="en-US" altLang="en-US" sz="1400" dirty="0">
                <a:solidFill>
                  <a:srgbClr val="000000"/>
                </a:solidFill>
                <a:ea typeface="MS PGothic" pitchFamily="34" charset="-128"/>
              </a:rPr>
              <a:t>The Enterprise must be at least majority (</a:t>
            </a:r>
            <a:r>
              <a:rPr lang="en-US" altLang="en-US" sz="1400" b="1" dirty="0">
                <a:solidFill>
                  <a:srgbClr val="000000"/>
                </a:solidFill>
                <a:ea typeface="MS PGothic" pitchFamily="34" charset="-128"/>
              </a:rPr>
              <a:t>51%) </a:t>
            </a:r>
            <a:r>
              <a:rPr lang="en-US" altLang="en-US" sz="1400" dirty="0">
                <a:solidFill>
                  <a:srgbClr val="000000"/>
                </a:solidFill>
                <a:ea typeface="MS PGothic" pitchFamily="34" charset="-128"/>
              </a:rPr>
              <a:t>black-owned and management controlled; </a:t>
            </a:r>
          </a:p>
          <a:p>
            <a:pPr marL="285750" indent="-285750" defTabSz="642915">
              <a:lnSpc>
                <a:spcPct val="150000"/>
              </a:lnSpc>
              <a:spcAft>
                <a:spcPts val="1200"/>
              </a:spcAft>
              <a:buClr>
                <a:srgbClr val="FF9900"/>
              </a:buClr>
              <a:buFont typeface="Wingdings" panose="05000000000000000000" pitchFamily="2" charset="2"/>
              <a:buChar char="v"/>
              <a:defRPr/>
            </a:pPr>
            <a:r>
              <a:rPr lang="en-US" altLang="en-US" sz="1400" dirty="0">
                <a:solidFill>
                  <a:srgbClr val="000000"/>
                </a:solidFill>
                <a:ea typeface="MS PGothic" pitchFamily="34" charset="-128"/>
              </a:rPr>
              <a:t>Tax compliant in accordance with the regulations of the South African Revenue Service (SARS). A valid tax clearance certificate is required;</a:t>
            </a:r>
          </a:p>
          <a:p>
            <a:pPr marL="285750" indent="-285750" defTabSz="642915">
              <a:lnSpc>
                <a:spcPct val="150000"/>
              </a:lnSpc>
              <a:spcAft>
                <a:spcPts val="1200"/>
              </a:spcAft>
              <a:buClr>
                <a:srgbClr val="FF9900"/>
              </a:buClr>
              <a:buFont typeface="Wingdings" panose="05000000000000000000" pitchFamily="2" charset="2"/>
              <a:buChar char="v"/>
              <a:defRPr/>
            </a:pPr>
            <a:r>
              <a:rPr lang="en-US" altLang="en-US" sz="1400" dirty="0">
                <a:solidFill>
                  <a:srgbClr val="000000"/>
                </a:solidFill>
                <a:ea typeface="MS PGothic" pitchFamily="34" charset="-128"/>
              </a:rPr>
              <a:t>The enterprise must either be a SA Black owned Exempted Micro Enterprises (EMEs) or Black owned Qualifying Small Enterprises (QSEs) in terms of the Amended Tourism B-BBEE Sector Code. Proof of compliance with the Amended Tourism B-BBEE code is compulsory. </a:t>
            </a:r>
          </a:p>
        </p:txBody>
      </p:sp>
      <p:pic>
        <p:nvPicPr>
          <p:cNvPr id="9" name="Picture 8" descr="A close-up of a person holding a stylus&#10;&#10;AI-generated content may be incorrect.">
            <a:extLst>
              <a:ext uri="{FF2B5EF4-FFF2-40B4-BE49-F238E27FC236}">
                <a16:creationId xmlns:a16="http://schemas.microsoft.com/office/drawing/2014/main" id="{6CDD0D66-C9D7-5C8D-A5EF-EAA38951713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t="59674" r="954" b="8800"/>
          <a:stretch>
            <a:fillRect/>
          </a:stretch>
        </p:blipFill>
        <p:spPr>
          <a:xfrm>
            <a:off x="752716" y="5164741"/>
            <a:ext cx="10683392" cy="1645920"/>
          </a:xfrm>
          <a:prstGeom prst="roundRect">
            <a:avLst>
              <a:gd name="adj" fmla="val 8380"/>
            </a:avLst>
          </a:prstGeom>
        </p:spPr>
      </p:pic>
    </p:spTree>
    <p:extLst>
      <p:ext uri="{BB962C8B-B14F-4D97-AF65-F5344CB8AC3E}">
        <p14:creationId xmlns:p14="http://schemas.microsoft.com/office/powerpoint/2010/main" val="32270469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7E95C95-984E-E2CB-A514-98EF28B7E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4608" y="1198455"/>
            <a:ext cx="7330728" cy="6385716"/>
          </a:xfrm>
        </p:spPr>
        <p:txBody>
          <a:bodyPr>
            <a:noAutofit/>
          </a:bodyPr>
          <a:lstStyle/>
          <a:p>
            <a:pPr marL="342900" indent="-342900" algn="just" defTabSz="642915">
              <a:lnSpc>
                <a:spcPct val="160000"/>
              </a:lnSpc>
              <a:spcAft>
                <a:spcPts val="1200"/>
              </a:spcAft>
              <a:buClr>
                <a:srgbClr val="FF9900"/>
              </a:buClr>
              <a:buFont typeface="Wingdings" panose="05000000000000000000" pitchFamily="2" charset="2"/>
              <a:buChar char="v"/>
              <a:defRPr/>
            </a:pPr>
            <a:r>
              <a:rPr lang="en-US" altLang="en-US" sz="1600" dirty="0">
                <a:solidFill>
                  <a:srgbClr val="000000"/>
                </a:solidFill>
                <a:ea typeface="MS PGothic" pitchFamily="34" charset="-128"/>
              </a:rPr>
              <a:t>The transaction must fall within the following tourism sub-sectors in order to be considered for grant funding through the TTF:</a:t>
            </a:r>
          </a:p>
          <a:p>
            <a:pPr marL="447675" indent="-447675" algn="just" defTabSz="642915">
              <a:lnSpc>
                <a:spcPct val="160000"/>
              </a:lnSpc>
              <a:spcAft>
                <a:spcPts val="1200"/>
              </a:spcAft>
              <a:buClr>
                <a:srgbClr val="FF9900"/>
              </a:buClr>
              <a:buFont typeface="Wingdings" panose="05000000000000000000" pitchFamily="2" charset="2"/>
              <a:buChar char="v"/>
              <a:defRPr/>
            </a:pPr>
            <a:r>
              <a:rPr lang="en-US" altLang="en-US" sz="1600" dirty="0">
                <a:solidFill>
                  <a:srgbClr val="000000"/>
                </a:solidFill>
                <a:ea typeface="MS PGothic" pitchFamily="34" charset="-128"/>
              </a:rPr>
              <a:t>Accommodation, </a:t>
            </a:r>
          </a:p>
          <a:p>
            <a:pPr marL="758825" lvl="1" indent="-385763" algn="just">
              <a:lnSpc>
                <a:spcPct val="160000"/>
              </a:lnSpc>
              <a:spcAft>
                <a:spcPts val="1200"/>
              </a:spcAft>
              <a:buClr>
                <a:srgbClr val="FF9900"/>
              </a:buClr>
              <a:buFont typeface="Wingdings" panose="05000000000000000000" pitchFamily="2" charset="2"/>
              <a:buChar char="v"/>
              <a:defRPr/>
            </a:pPr>
            <a:r>
              <a:rPr lang="en-US" altLang="en-US" sz="1600" dirty="0">
                <a:solidFill>
                  <a:srgbClr val="000000"/>
                </a:solidFill>
                <a:ea typeface="MS PGothic" pitchFamily="34" charset="-128"/>
              </a:rPr>
              <a:t>Hospitality and Related Services, and </a:t>
            </a:r>
          </a:p>
          <a:p>
            <a:pPr marL="758825" lvl="1" indent="-385763" algn="just">
              <a:lnSpc>
                <a:spcPct val="160000"/>
              </a:lnSpc>
              <a:spcAft>
                <a:spcPts val="1200"/>
              </a:spcAft>
              <a:buClr>
                <a:srgbClr val="FF9900"/>
              </a:buClr>
              <a:buFont typeface="Wingdings" panose="05000000000000000000" pitchFamily="2" charset="2"/>
              <a:buChar char="v"/>
              <a:defRPr/>
            </a:pPr>
            <a:r>
              <a:rPr lang="en-US" altLang="en-US" sz="1600" dirty="0">
                <a:solidFill>
                  <a:srgbClr val="000000"/>
                </a:solidFill>
                <a:ea typeface="MS PGothic" pitchFamily="34" charset="-128"/>
              </a:rPr>
              <a:t>Travel and Related Services.</a:t>
            </a:r>
          </a:p>
          <a:p>
            <a:pPr marL="342900" indent="-342900" algn="just" defTabSz="642915">
              <a:lnSpc>
                <a:spcPct val="160000"/>
              </a:lnSpc>
              <a:spcAft>
                <a:spcPts val="1200"/>
              </a:spcAft>
              <a:buClr>
                <a:srgbClr val="FF9900"/>
              </a:buClr>
              <a:buFont typeface="Wingdings" panose="05000000000000000000" pitchFamily="2" charset="2"/>
              <a:buChar char="v"/>
              <a:defRPr/>
            </a:pPr>
            <a:r>
              <a:rPr lang="en-US" altLang="en-US" sz="1600" dirty="0">
                <a:solidFill>
                  <a:srgbClr val="000000"/>
                </a:solidFill>
                <a:ea typeface="MS PGothic" pitchFamily="34" charset="-128"/>
              </a:rPr>
              <a:t>The grant portion of the funding application should not exceed </a:t>
            </a:r>
            <a:r>
              <a:rPr lang="en-US" altLang="en-US" sz="1600" b="1" dirty="0">
                <a:solidFill>
                  <a:srgbClr val="000000"/>
                </a:solidFill>
                <a:ea typeface="MS PGothic" pitchFamily="34" charset="-128"/>
              </a:rPr>
              <a:t>R 5 million;</a:t>
            </a:r>
          </a:p>
          <a:p>
            <a:pPr marL="342900" indent="-342900" algn="just" defTabSz="642915">
              <a:lnSpc>
                <a:spcPct val="160000"/>
              </a:lnSpc>
              <a:spcAft>
                <a:spcPts val="1200"/>
              </a:spcAft>
              <a:buClr>
                <a:srgbClr val="FF9900"/>
              </a:buClr>
              <a:buFont typeface="Wingdings" panose="05000000000000000000" pitchFamily="2" charset="2"/>
              <a:buChar char="v"/>
              <a:defRPr/>
            </a:pPr>
            <a:r>
              <a:rPr lang="en-US" altLang="en-US" sz="1600" dirty="0">
                <a:solidFill>
                  <a:srgbClr val="000000"/>
                </a:solidFill>
                <a:ea typeface="MS PGothic" pitchFamily="34" charset="-128"/>
              </a:rPr>
              <a:t>The grant is for transactions that focus on expansion of existing black owned tourism products and green field investments by black investors;</a:t>
            </a:r>
          </a:p>
          <a:p>
            <a:pPr marL="342900" indent="-342900" algn="just" defTabSz="642915">
              <a:lnSpc>
                <a:spcPct val="160000"/>
              </a:lnSpc>
              <a:spcAft>
                <a:spcPts val="1200"/>
              </a:spcAft>
              <a:buClr>
                <a:srgbClr val="FF9900"/>
              </a:buClr>
              <a:buFont typeface="Wingdings" panose="05000000000000000000" pitchFamily="2" charset="2"/>
              <a:buChar char="v"/>
              <a:defRPr/>
            </a:pPr>
            <a:r>
              <a:rPr lang="en-US" altLang="en-US" sz="1600" dirty="0">
                <a:solidFill>
                  <a:srgbClr val="000000"/>
                </a:solidFill>
                <a:ea typeface="MS PGothic" pitchFamily="34" charset="-128"/>
              </a:rPr>
              <a:t>The TTF excludes grant funding for any merger and acquisition transactions.</a:t>
            </a:r>
            <a:endParaRPr lang="en-ZA" sz="1600" dirty="0">
              <a:solidFill>
                <a:srgbClr val="000000"/>
              </a:solidFill>
              <a:ea typeface="MS PGothic" pitchFamily="34" charset="-128"/>
            </a:endParaRPr>
          </a:p>
          <a:p>
            <a:pPr algn="just" defTabSz="642915">
              <a:lnSpc>
                <a:spcPct val="160000"/>
              </a:lnSpc>
              <a:spcAft>
                <a:spcPts val="1200"/>
              </a:spcAft>
              <a:defRPr/>
            </a:pPr>
            <a:endParaRPr lang="en-ZA" altLang="en-US" sz="1600" dirty="0">
              <a:solidFill>
                <a:srgbClr val="000000"/>
              </a:solidFill>
              <a:sym typeface="Helvetica Light"/>
            </a:endParaRPr>
          </a:p>
          <a:p>
            <a:pPr algn="just">
              <a:lnSpc>
                <a:spcPct val="160000"/>
              </a:lnSpc>
              <a:spcAft>
                <a:spcPts val="1200"/>
              </a:spcAft>
            </a:pPr>
            <a:endParaRPr lang="en-ZA" sz="1600" dirty="0"/>
          </a:p>
          <a:p>
            <a:pPr algn="just">
              <a:lnSpc>
                <a:spcPct val="160000"/>
              </a:lnSpc>
              <a:spcAft>
                <a:spcPts val="1200"/>
              </a:spcAft>
            </a:pPr>
            <a:endParaRPr lang="en-US" sz="16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8A5541-9E19-443E-DF60-E5FB57916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9577D-CB4D-F047-BCAF-0F634EDAE0DF}" type="slidenum">
              <a:rPr lang="en-US" smtClean="0"/>
              <a:t>18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988BB11-633E-631B-7415-23D9DEFBD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39" y="97194"/>
            <a:ext cx="10969943" cy="828636"/>
          </a:xfrm>
        </p:spPr>
        <p:txBody>
          <a:bodyPr/>
          <a:lstStyle/>
          <a:p>
            <a:r>
              <a:rPr lang="en-US" dirty="0"/>
              <a:t>Eligibility criteria </a:t>
            </a:r>
            <a:r>
              <a:rPr lang="en-US" dirty="0" err="1"/>
              <a:t>cont</a:t>
            </a:r>
            <a:r>
              <a:rPr lang="en-US" dirty="0"/>
              <a:t>…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63AB94-D55A-52EB-B023-FE577549FED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89" r="27519"/>
          <a:stretch>
            <a:fillRect/>
          </a:stretch>
        </p:blipFill>
        <p:spPr>
          <a:xfrm>
            <a:off x="99501" y="1198455"/>
            <a:ext cx="4138392" cy="4663376"/>
          </a:xfrm>
          <a:prstGeom prst="roundRect">
            <a:avLst>
              <a:gd name="adj" fmla="val 8430"/>
            </a:avLst>
          </a:prstGeom>
        </p:spPr>
      </p:pic>
    </p:spTree>
    <p:extLst>
      <p:ext uri="{BB962C8B-B14F-4D97-AF65-F5344CB8AC3E}">
        <p14:creationId xmlns:p14="http://schemas.microsoft.com/office/powerpoint/2010/main" val="2391554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1E73D-DC70-4B73-7701-CF6A36429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37C0D5B-0521-0E55-2842-75928AB664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441" y="1254321"/>
            <a:ext cx="5299869" cy="4976797"/>
          </a:xfrm>
        </p:spPr>
        <p:txBody>
          <a:bodyPr>
            <a:noAutofit/>
          </a:bodyPr>
          <a:lstStyle/>
          <a:p>
            <a:pPr marL="285750" indent="-285750"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Font typeface="Wingdings" panose="05000000000000000000" pitchFamily="2" charset="2"/>
              <a:buChar char="v"/>
            </a:pPr>
            <a:r>
              <a:rPr lang="en-US" sz="1400" dirty="0"/>
              <a:t>Insufficient information to demonstrate viability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Font typeface="Wingdings" panose="05000000000000000000" pitchFamily="2" charset="2"/>
              <a:buChar char="v"/>
            </a:pPr>
            <a:r>
              <a:rPr lang="en-US" sz="1400" dirty="0"/>
              <a:t>Cash flow projections not substantiated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Font typeface="Wingdings" panose="05000000000000000000" pitchFamily="2" charset="2"/>
              <a:buChar char="v"/>
            </a:pPr>
            <a:r>
              <a:rPr lang="en-US" sz="1400" dirty="0"/>
              <a:t>Market viability questioned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Font typeface="Wingdings" panose="05000000000000000000" pitchFamily="2" charset="2"/>
              <a:buChar char="v"/>
            </a:pPr>
            <a:r>
              <a:rPr lang="en-US" sz="1400" dirty="0"/>
              <a:t>Entrepreneur (ability, credibility,  Industry knowledge skills and experience)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Font typeface="Wingdings" panose="05000000000000000000" pitchFamily="2" charset="2"/>
              <a:buChar char="v"/>
            </a:pPr>
            <a:r>
              <a:rPr lang="en-US" sz="1400" dirty="0"/>
              <a:t>Significant financial risk due to lack of unencumbered funds or security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Font typeface="Wingdings" panose="05000000000000000000" pitchFamily="2" charset="2"/>
              <a:buChar char="v"/>
            </a:pPr>
            <a:r>
              <a:rPr lang="en-US" sz="1400" dirty="0"/>
              <a:t>Lack of security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Font typeface="Wingdings" panose="05000000000000000000" pitchFamily="2" charset="2"/>
              <a:buChar char="v"/>
            </a:pPr>
            <a:r>
              <a:rPr lang="en-US" sz="1400" dirty="0"/>
              <a:t>Institution considers industry high risk 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Font typeface="Wingdings" panose="05000000000000000000" pitchFamily="2" charset="2"/>
              <a:buChar char="v"/>
            </a:pPr>
            <a:r>
              <a:rPr lang="en-US" sz="1400" dirty="0"/>
              <a:t>Application does not meet qualifying criteria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Font typeface="Wingdings" panose="05000000000000000000" pitchFamily="2" charset="2"/>
              <a:buChar char="v"/>
            </a:pPr>
            <a:r>
              <a:rPr lang="en-US" sz="1400" dirty="0"/>
              <a:t>Applicant previously defaulted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Font typeface="Wingdings" panose="05000000000000000000" pitchFamily="2" charset="2"/>
              <a:buChar char="v"/>
            </a:pPr>
            <a:r>
              <a:rPr lang="en-US" sz="1400" dirty="0"/>
              <a:t>Business in direct competition with existing investees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Font typeface="Wingdings" panose="05000000000000000000" pitchFamily="2" charset="2"/>
              <a:buChar char="v"/>
            </a:pPr>
            <a:r>
              <a:rPr lang="en-US" sz="1400" dirty="0"/>
              <a:t>Funding the transaction has potential to cause reputational damage to the Funder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Font typeface="Wingdings" panose="05000000000000000000" pitchFamily="2" charset="2"/>
              <a:buChar char="v"/>
            </a:pPr>
            <a:r>
              <a:rPr lang="en-US" sz="1400" dirty="0"/>
              <a:t>High Levels of personal gearing by shareholders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DA28C1-DAA2-1FBA-B9B2-0217EE40B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9577D-CB4D-F047-BCAF-0F634EDAE0DF}" type="slidenum">
              <a:rPr lang="en-US" smtClean="0"/>
              <a:t>19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0C7831F-5FF3-4970-23E4-B0F586B4C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 Failures contributing to most declines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03C387-97B1-F1EC-C511-7402A381650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099" r="24307"/>
          <a:stretch>
            <a:fillRect/>
          </a:stretch>
        </p:blipFill>
        <p:spPr>
          <a:xfrm>
            <a:off x="5909310" y="1113129"/>
            <a:ext cx="5576157" cy="4631742"/>
          </a:xfrm>
          <a:prstGeom prst="roundRect">
            <a:avLst>
              <a:gd name="adj" fmla="val 9585"/>
            </a:avLst>
          </a:prstGeom>
        </p:spPr>
      </p:pic>
    </p:spTree>
    <p:extLst>
      <p:ext uri="{BB962C8B-B14F-4D97-AF65-F5344CB8AC3E}">
        <p14:creationId xmlns:p14="http://schemas.microsoft.com/office/powerpoint/2010/main" val="19860826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91FE66E-5C8E-0A14-966C-FDFA5061D8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10" y="915211"/>
            <a:ext cx="6980468" cy="5273295"/>
          </a:xfrm>
        </p:spPr>
        <p:txBody>
          <a:bodyPr>
            <a:noAutofit/>
          </a:bodyPr>
          <a:lstStyle/>
          <a:p>
            <a:pPr marL="285750" indent="-285750"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Font typeface="Wingdings" panose="05000000000000000000" pitchFamily="2" charset="2"/>
              <a:buChar char="v"/>
              <a:defRPr/>
            </a:pPr>
            <a:r>
              <a:rPr lang="en-ZA" altLang="en-US" sz="1400" dirty="0"/>
              <a:t>The NEF provides mentorship to the majority of its SMME investments – to nurture and enhance capabilities of investees ;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Font typeface="Wingdings" panose="05000000000000000000" pitchFamily="2" charset="2"/>
              <a:buChar char="v"/>
              <a:defRPr/>
            </a:pPr>
            <a:r>
              <a:rPr lang="en-ZA" altLang="en-US" sz="1400" dirty="0"/>
              <a:t>Mentorship provided is either technical or financial in nature;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Font typeface="Wingdings" panose="05000000000000000000" pitchFamily="2" charset="2"/>
              <a:buChar char="v"/>
              <a:defRPr/>
            </a:pPr>
            <a:r>
              <a:rPr lang="en-ZA" altLang="en-US" sz="1400" dirty="0"/>
              <a:t>Investee needs are first identified by the NEF and a suitable mentor is then identified;</a:t>
            </a:r>
          </a:p>
          <a:p>
            <a:pPr marL="285750" indent="-285750"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Font typeface="Wingdings" panose="05000000000000000000" pitchFamily="2" charset="2"/>
              <a:buChar char="v"/>
              <a:defRPr/>
            </a:pPr>
            <a:r>
              <a:rPr lang="en-ZA" altLang="en-US" sz="1400" dirty="0"/>
              <a:t>Transfer of skills to investee companies particularly in: </a:t>
            </a:r>
          </a:p>
          <a:p>
            <a:pPr marL="733097" indent="-285750"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Font typeface="Wingdings" panose="05000000000000000000" pitchFamily="2" charset="2"/>
              <a:buChar char="v"/>
              <a:defRPr/>
            </a:pPr>
            <a:r>
              <a:rPr lang="en-ZA" altLang="en-US" sz="1400" dirty="0"/>
              <a:t>General technical assistance in relevant industry;</a:t>
            </a:r>
          </a:p>
          <a:p>
            <a:pPr marL="733097" indent="-285750"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Font typeface="Wingdings" panose="05000000000000000000" pitchFamily="2" charset="2"/>
              <a:buChar char="v"/>
              <a:defRPr/>
            </a:pPr>
            <a:r>
              <a:rPr lang="en-ZA" altLang="en-US" sz="1400" dirty="0"/>
              <a:t>Business analysis and interpretation;</a:t>
            </a:r>
          </a:p>
          <a:p>
            <a:pPr marL="733097" indent="-285750"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Font typeface="Wingdings" panose="05000000000000000000" pitchFamily="2" charset="2"/>
              <a:buChar char="v"/>
              <a:defRPr/>
            </a:pPr>
            <a:r>
              <a:rPr lang="en-ZA" altLang="en-US" sz="1400" dirty="0"/>
              <a:t>Financial;</a:t>
            </a:r>
          </a:p>
          <a:p>
            <a:pPr marL="733097" indent="-285750"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Font typeface="Wingdings" panose="05000000000000000000" pitchFamily="2" charset="2"/>
              <a:buChar char="v"/>
              <a:defRPr/>
            </a:pPr>
            <a:r>
              <a:rPr lang="en-ZA" altLang="en-US" sz="1400" dirty="0"/>
              <a:t>Marketing;</a:t>
            </a:r>
          </a:p>
          <a:p>
            <a:pPr marL="733097" indent="-285750"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Font typeface="Wingdings" panose="05000000000000000000" pitchFamily="2" charset="2"/>
              <a:buChar char="v"/>
              <a:defRPr/>
            </a:pPr>
            <a:r>
              <a:rPr lang="en-ZA" altLang="en-US" sz="1400" dirty="0"/>
              <a:t>System and controls;</a:t>
            </a:r>
          </a:p>
          <a:p>
            <a:pPr marL="733097" indent="-285750"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Font typeface="Wingdings" panose="05000000000000000000" pitchFamily="2" charset="2"/>
              <a:buChar char="v"/>
              <a:defRPr/>
            </a:pPr>
            <a:r>
              <a:rPr lang="en-ZA" altLang="en-US" sz="1400" dirty="0"/>
              <a:t>Turnaround and Restructuring of investments;</a:t>
            </a:r>
          </a:p>
          <a:p>
            <a:pPr marL="733097" indent="-285750"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Font typeface="Wingdings" panose="05000000000000000000" pitchFamily="2" charset="2"/>
              <a:buChar char="v"/>
              <a:defRPr/>
            </a:pPr>
            <a:r>
              <a:rPr lang="en-ZA" altLang="en-US" sz="1400" dirty="0"/>
              <a:t>Training of investee company management and/or key staff;</a:t>
            </a:r>
          </a:p>
          <a:p>
            <a:pPr marL="733097" indent="-285750"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Font typeface="Wingdings" panose="05000000000000000000" pitchFamily="2" charset="2"/>
              <a:buChar char="v"/>
              <a:defRPr/>
            </a:pPr>
            <a:r>
              <a:rPr lang="en-ZA" altLang="en-US" sz="1400" dirty="0"/>
              <a:t>Assistance in due diligence for new deals and further advances of existing deals.</a:t>
            </a:r>
          </a:p>
          <a:p>
            <a:pPr marL="733097" indent="-285750"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Font typeface="Wingdings" panose="05000000000000000000" pitchFamily="2" charset="2"/>
              <a:buChar char="v"/>
              <a:defRPr/>
            </a:pPr>
            <a:r>
              <a:rPr lang="en-ZA" altLang="en-US" sz="1400" dirty="0"/>
              <a:t>Social facilitation &amp; Back Office Support</a:t>
            </a:r>
          </a:p>
          <a:p>
            <a:pPr marL="733097" indent="-285750">
              <a:spcBef>
                <a:spcPts val="0"/>
              </a:spcBef>
              <a:spcAft>
                <a:spcPts val="1200"/>
              </a:spcAft>
              <a:buClr>
                <a:schemeClr val="accent5"/>
              </a:buClr>
              <a:buFont typeface="Wingdings" panose="05000000000000000000" pitchFamily="2" charset="2"/>
              <a:buChar char="v"/>
              <a:defRPr/>
            </a:pPr>
            <a:endParaRPr lang="en-ZA" altLang="en-US" sz="1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A55182-F000-561A-F36C-855A4BF78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9577D-CB4D-F047-BCAF-0F634EDAE0DF}" type="slidenum">
              <a:rPr lang="en-US" smtClean="0"/>
              <a:t>20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85A7B3A-A5C3-6BBB-8763-4DC5119B0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01" y="11309"/>
            <a:ext cx="8427459" cy="828636"/>
          </a:xfrm>
        </p:spPr>
        <p:txBody>
          <a:bodyPr/>
          <a:lstStyle/>
          <a:p>
            <a:r>
              <a:rPr lang="en-US" dirty="0"/>
              <a:t>Non-Financial Support Provided by the NEF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5423C4-1257-051F-C4DC-2C1E7843A98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767" r="38237"/>
          <a:stretch>
            <a:fillRect/>
          </a:stretch>
        </p:blipFill>
        <p:spPr>
          <a:xfrm>
            <a:off x="7195678" y="640211"/>
            <a:ext cx="4338833" cy="5623561"/>
          </a:xfrm>
          <a:prstGeom prst="roundRect">
            <a:avLst>
              <a:gd name="adj" fmla="val 10448"/>
            </a:avLst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17FC566-2E64-2B1A-5C05-9FCF29505FF9}"/>
              </a:ext>
            </a:extLst>
          </p:cNvPr>
          <p:cNvSpPr/>
          <p:nvPr/>
        </p:nvSpPr>
        <p:spPr>
          <a:xfrm>
            <a:off x="2708031" y="6014701"/>
            <a:ext cx="5709070" cy="573408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99" tIns="60949" rIns="121899" bIns="6094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ZA" altLang="en-US" b="1" dirty="0">
                <a:solidFill>
                  <a:schemeClr val="bg1"/>
                </a:solidFill>
              </a:rPr>
              <a:t>Mentorship is paid for by the NEF</a:t>
            </a:r>
            <a:r>
              <a:rPr lang="en-ZA" altLang="en-US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522883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59B68FA-A30A-772B-4BEA-6DFDA43F835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25" r="6025"/>
          <a:stretch/>
        </p:blipFill>
        <p:spPr>
          <a:xfrm>
            <a:off x="5212080" y="502920"/>
            <a:ext cx="6018208" cy="5132070"/>
          </a:xfrm>
          <a:prstGeom prst="roundRect">
            <a:avLst>
              <a:gd name="adj" fmla="val 7668"/>
            </a:avLst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0C8017-2D05-DD43-BD8E-9181B893F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29577D-CB4D-F047-BCAF-0F634EDAE0DF}" type="slidenum">
              <a:rPr lang="en-US" smtClean="0"/>
              <a:t>21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6555B51-3880-E0BA-ABB0-92E589291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1" y="971430"/>
            <a:ext cx="10969943" cy="828636"/>
          </a:xfrm>
        </p:spPr>
        <p:txBody>
          <a:bodyPr/>
          <a:lstStyle/>
          <a:p>
            <a:r>
              <a:rPr lang="en-US" dirty="0"/>
              <a:t>Application procedure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CBC5008-AFED-55EC-C780-8D173167D102}"/>
              </a:ext>
            </a:extLst>
          </p:cNvPr>
          <p:cNvSpPr/>
          <p:nvPr/>
        </p:nvSpPr>
        <p:spPr>
          <a:xfrm>
            <a:off x="609441" y="1943100"/>
            <a:ext cx="7437279" cy="880110"/>
          </a:xfrm>
          <a:prstGeom prst="roundRect">
            <a:avLst>
              <a:gd name="adj" fmla="val 30953"/>
            </a:avLst>
          </a:prstGeom>
          <a:solidFill>
            <a:schemeClr val="accent5"/>
          </a:solidFill>
          <a:ln w="381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99" tIns="60949" rIns="121899" bIns="6094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 following information is required with the application form:</a:t>
            </a:r>
          </a:p>
          <a:p>
            <a:pPr marL="0" marR="0" lvl="0" indent="0" algn="l" defTabSz="60949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 signed TTF application checklist with all supporting documents 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78654C4-8DEE-D4FB-0569-6AED309AA029}"/>
              </a:ext>
            </a:extLst>
          </p:cNvPr>
          <p:cNvSpPr/>
          <p:nvPr/>
        </p:nvSpPr>
        <p:spPr>
          <a:xfrm>
            <a:off x="609441" y="2966244"/>
            <a:ext cx="7437279" cy="880110"/>
          </a:xfrm>
          <a:prstGeom prst="roundRect">
            <a:avLst>
              <a:gd name="adj" fmla="val 30953"/>
            </a:avLst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99" tIns="60949" rIns="121899" bIns="6094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applications must be submitted to the following address</a:t>
            </a:r>
          </a:p>
          <a:p>
            <a:r>
              <a:rPr lang="en-US" sz="17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https://online.nefcorp.co.za/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D583245-EF1F-2E5D-BB37-37EC1979A1DA}"/>
              </a:ext>
            </a:extLst>
          </p:cNvPr>
          <p:cNvSpPr/>
          <p:nvPr/>
        </p:nvSpPr>
        <p:spPr>
          <a:xfrm>
            <a:off x="609441" y="3989070"/>
            <a:ext cx="7437279" cy="880110"/>
          </a:xfrm>
          <a:prstGeom prst="roundRect">
            <a:avLst>
              <a:gd name="adj" fmla="val 30953"/>
            </a:avLst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99" tIns="60949" rIns="121899" bIns="6094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more information visit:</a:t>
            </a:r>
            <a:endParaRPr lang="en-US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7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https://www.nefcorp.co.za/</a:t>
            </a:r>
            <a:endParaRPr lang="en-US" sz="17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7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011 305 8000</a:t>
            </a:r>
          </a:p>
        </p:txBody>
      </p:sp>
    </p:spTree>
    <p:extLst>
      <p:ext uri="{BB962C8B-B14F-4D97-AF65-F5344CB8AC3E}">
        <p14:creationId xmlns:p14="http://schemas.microsoft.com/office/powerpoint/2010/main" val="34234825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38FCCD2-A433-E02A-A2E7-7498A285777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defTabSz="914126"/>
            <a:fld id="{B6F15528-21DE-4FAA-801E-634DDDAF4B2B}" type="slidenum">
              <a:rPr lang="en-ZA" sz="1799" kern="0">
                <a:solidFill>
                  <a:prstClr val="black">
                    <a:tint val="75000"/>
                  </a:prstClr>
                </a:solidFill>
              </a:rPr>
              <a:pPr defTabSz="914126"/>
              <a:t>22</a:t>
            </a:fld>
            <a:endParaRPr lang="en-ZA" sz="1799" kern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028478-DD9B-7A0E-AE2B-A2954771FB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33" y="-113866"/>
            <a:ext cx="12182349" cy="6856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9011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CF15AF-9C63-8344-C168-4DAA6E9E1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A184C371-B485-C7F5-EF93-1ADA2B61B50F}"/>
              </a:ext>
            </a:extLst>
          </p:cNvPr>
          <p:cNvSpPr/>
          <p:nvPr/>
        </p:nvSpPr>
        <p:spPr>
          <a:xfrm>
            <a:off x="11558748" y="2944721"/>
            <a:ext cx="1444021" cy="533854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67" tIns="60933" rIns="121867" bIns="60933" rtlCol="0" anchor="ctr"/>
          <a:lstStyle/>
          <a:p>
            <a:pPr marL="0" marR="0" lvl="0" indent="0" algn="ctr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badi" panose="020B0604020104020204" pitchFamily="34" charset="0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4A585C-C4BB-0139-172A-828915E63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1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29577D-CB4D-F047-BCAF-0F634EDAE0DF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l" defTabSz="9141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E0CDE48-42C8-AF7D-732E-F14ACA9355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9367" y="3478575"/>
            <a:ext cx="3281841" cy="25885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B813B42-0708-132B-B6BD-DE2BE899FA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6743" y="527058"/>
            <a:ext cx="3604465" cy="1797482"/>
          </a:xfrm>
          <a:prstGeom prst="rect">
            <a:avLst/>
          </a:prstGeom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8633F650-4BBE-506F-0B39-31692F69FE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6883" y="1295182"/>
            <a:ext cx="12188825" cy="645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6" tIns="45708" rIns="91416" bIns="45708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12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7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 </a:t>
            </a:r>
          </a:p>
          <a:p>
            <a:pPr marL="0" marR="0" lvl="0" indent="0" algn="l" defTabSz="914126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7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24AD47-A6FE-72ED-E363-2748982C70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200" y="462059"/>
            <a:ext cx="7991707" cy="581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6923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DE93A7-DDCB-066D-924E-AA6143D0A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6">
            <a:extLst>
              <a:ext uri="{FF2B5EF4-FFF2-40B4-BE49-F238E27FC236}">
                <a16:creationId xmlns:a16="http://schemas.microsoft.com/office/drawing/2014/main" id="{CB470953-2EC1-D9F0-262C-3030347F7386}"/>
              </a:ext>
            </a:extLst>
          </p:cNvPr>
          <p:cNvSpPr txBox="1">
            <a:spLocks/>
          </p:cNvSpPr>
          <p:nvPr/>
        </p:nvSpPr>
        <p:spPr>
          <a:xfrm>
            <a:off x="609441" y="275988"/>
            <a:ext cx="10969943" cy="828420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l" defTabSz="609493" rtl="0" eaLnBrk="1" latinLnBrk="0" hangingPunct="1">
              <a:spcBef>
                <a:spcPct val="0"/>
              </a:spcBef>
              <a:buNone/>
              <a:defRPr sz="2900" b="1" kern="1200">
                <a:solidFill>
                  <a:srgbClr val="F7901E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609310"/>
            <a:r>
              <a:rPr lang="en-US" sz="2899" dirty="0"/>
              <a:t>Some of the Enterprise &amp; Supplier Development Partners</a:t>
            </a:r>
          </a:p>
        </p:txBody>
      </p:sp>
      <p:sp>
        <p:nvSpPr>
          <p:cNvPr id="3" name="object 5">
            <a:extLst>
              <a:ext uri="{FF2B5EF4-FFF2-40B4-BE49-F238E27FC236}">
                <a16:creationId xmlns:a16="http://schemas.microsoft.com/office/drawing/2014/main" id="{9BDB039B-7B4A-E215-83C1-A6D8E371D2AC}"/>
              </a:ext>
            </a:extLst>
          </p:cNvPr>
          <p:cNvSpPr/>
          <p:nvPr/>
        </p:nvSpPr>
        <p:spPr>
          <a:xfrm>
            <a:off x="678553" y="5119551"/>
            <a:ext cx="1742240" cy="8702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126" fontAlgn="base">
              <a:spcBef>
                <a:spcPct val="0"/>
              </a:spcBef>
              <a:spcAft>
                <a:spcPct val="0"/>
              </a:spcAft>
              <a:defRPr/>
            </a:pPr>
            <a:endParaRPr sz="1799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object 14">
            <a:extLst>
              <a:ext uri="{FF2B5EF4-FFF2-40B4-BE49-F238E27FC236}">
                <a16:creationId xmlns:a16="http://schemas.microsoft.com/office/drawing/2014/main" id="{B6774313-70BF-61C9-4CDF-0F8C374EB861}"/>
              </a:ext>
            </a:extLst>
          </p:cNvPr>
          <p:cNvSpPr/>
          <p:nvPr/>
        </p:nvSpPr>
        <p:spPr>
          <a:xfrm>
            <a:off x="666843" y="1125783"/>
            <a:ext cx="1315341" cy="1107540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126" fontAlgn="base">
              <a:spcBef>
                <a:spcPct val="0"/>
              </a:spcBef>
              <a:spcAft>
                <a:spcPct val="0"/>
              </a:spcAft>
              <a:defRPr/>
            </a:pPr>
            <a:endParaRPr sz="1799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object 15">
            <a:extLst>
              <a:ext uri="{FF2B5EF4-FFF2-40B4-BE49-F238E27FC236}">
                <a16:creationId xmlns:a16="http://schemas.microsoft.com/office/drawing/2014/main" id="{23DDEE36-308E-6E51-6BF0-ADAA03DBE3CE}"/>
              </a:ext>
            </a:extLst>
          </p:cNvPr>
          <p:cNvSpPr/>
          <p:nvPr/>
        </p:nvSpPr>
        <p:spPr>
          <a:xfrm>
            <a:off x="2921250" y="1116363"/>
            <a:ext cx="1844503" cy="11103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126" fontAlgn="base">
              <a:spcBef>
                <a:spcPct val="0"/>
              </a:spcBef>
              <a:spcAft>
                <a:spcPct val="0"/>
              </a:spcAft>
              <a:defRPr/>
            </a:pPr>
            <a:endParaRPr sz="1799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object 16">
            <a:extLst>
              <a:ext uri="{FF2B5EF4-FFF2-40B4-BE49-F238E27FC236}">
                <a16:creationId xmlns:a16="http://schemas.microsoft.com/office/drawing/2014/main" id="{E2AEAD50-9767-61E4-7D38-3BBE27648CC5}"/>
              </a:ext>
            </a:extLst>
          </p:cNvPr>
          <p:cNvSpPr/>
          <p:nvPr/>
        </p:nvSpPr>
        <p:spPr>
          <a:xfrm>
            <a:off x="4625463" y="1141547"/>
            <a:ext cx="1617720" cy="877511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126" fontAlgn="base">
              <a:spcBef>
                <a:spcPct val="0"/>
              </a:spcBef>
              <a:spcAft>
                <a:spcPct val="0"/>
              </a:spcAft>
              <a:defRPr/>
            </a:pPr>
            <a:endParaRPr sz="1799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object 17">
            <a:extLst>
              <a:ext uri="{FF2B5EF4-FFF2-40B4-BE49-F238E27FC236}">
                <a16:creationId xmlns:a16="http://schemas.microsoft.com/office/drawing/2014/main" id="{33F2C420-DFF5-FF26-9393-2392B6FF335A}"/>
              </a:ext>
            </a:extLst>
          </p:cNvPr>
          <p:cNvSpPr/>
          <p:nvPr/>
        </p:nvSpPr>
        <p:spPr>
          <a:xfrm>
            <a:off x="709688" y="2419489"/>
            <a:ext cx="2591375" cy="73551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126" fontAlgn="base">
              <a:spcBef>
                <a:spcPct val="0"/>
              </a:spcBef>
              <a:spcAft>
                <a:spcPct val="0"/>
              </a:spcAft>
              <a:defRPr/>
            </a:pPr>
            <a:endParaRPr sz="1799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object 18">
            <a:extLst>
              <a:ext uri="{FF2B5EF4-FFF2-40B4-BE49-F238E27FC236}">
                <a16:creationId xmlns:a16="http://schemas.microsoft.com/office/drawing/2014/main" id="{D3D0FF5C-FB90-442B-0061-DA44EB2D319F}"/>
              </a:ext>
            </a:extLst>
          </p:cNvPr>
          <p:cNvSpPr/>
          <p:nvPr/>
        </p:nvSpPr>
        <p:spPr>
          <a:xfrm>
            <a:off x="3775949" y="2299376"/>
            <a:ext cx="1112749" cy="129212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126" fontAlgn="base">
              <a:spcBef>
                <a:spcPct val="0"/>
              </a:spcBef>
              <a:spcAft>
                <a:spcPct val="0"/>
              </a:spcAft>
              <a:defRPr/>
            </a:pPr>
            <a:endParaRPr sz="1799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object 19">
            <a:extLst>
              <a:ext uri="{FF2B5EF4-FFF2-40B4-BE49-F238E27FC236}">
                <a16:creationId xmlns:a16="http://schemas.microsoft.com/office/drawing/2014/main" id="{66C656D4-4CC5-C4C5-5A6C-3FC3B34008FA}"/>
              </a:ext>
            </a:extLst>
          </p:cNvPr>
          <p:cNvSpPr/>
          <p:nvPr/>
        </p:nvSpPr>
        <p:spPr>
          <a:xfrm>
            <a:off x="725291" y="3279088"/>
            <a:ext cx="2403901" cy="75539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126" fontAlgn="base">
              <a:spcBef>
                <a:spcPct val="0"/>
              </a:spcBef>
              <a:spcAft>
                <a:spcPct val="0"/>
              </a:spcAft>
              <a:defRPr/>
            </a:pPr>
            <a:endParaRPr sz="1799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object 20">
            <a:extLst>
              <a:ext uri="{FF2B5EF4-FFF2-40B4-BE49-F238E27FC236}">
                <a16:creationId xmlns:a16="http://schemas.microsoft.com/office/drawing/2014/main" id="{90F5A665-22D5-E891-EB9E-28A0E4A92F76}"/>
              </a:ext>
            </a:extLst>
          </p:cNvPr>
          <p:cNvSpPr/>
          <p:nvPr/>
        </p:nvSpPr>
        <p:spPr>
          <a:xfrm>
            <a:off x="2375478" y="4119561"/>
            <a:ext cx="1176248" cy="88887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126" fontAlgn="base">
              <a:spcBef>
                <a:spcPct val="0"/>
              </a:spcBef>
              <a:spcAft>
                <a:spcPct val="0"/>
              </a:spcAft>
              <a:defRPr/>
            </a:pPr>
            <a:endParaRPr sz="1799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object 21">
            <a:extLst>
              <a:ext uri="{FF2B5EF4-FFF2-40B4-BE49-F238E27FC236}">
                <a16:creationId xmlns:a16="http://schemas.microsoft.com/office/drawing/2014/main" id="{67615451-D248-F0BD-C5D2-06F64A9D4CAD}"/>
              </a:ext>
            </a:extLst>
          </p:cNvPr>
          <p:cNvSpPr/>
          <p:nvPr/>
        </p:nvSpPr>
        <p:spPr>
          <a:xfrm>
            <a:off x="698561" y="4034486"/>
            <a:ext cx="1209510" cy="851953"/>
          </a:xfrm>
          <a:prstGeom prst="rect">
            <a:avLst/>
          </a:prstGeo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126" fontAlgn="base">
              <a:spcBef>
                <a:spcPct val="0"/>
              </a:spcBef>
              <a:spcAft>
                <a:spcPct val="0"/>
              </a:spcAft>
              <a:defRPr/>
            </a:pPr>
            <a:endParaRPr sz="1799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3" name="object 22">
            <a:extLst>
              <a:ext uri="{FF2B5EF4-FFF2-40B4-BE49-F238E27FC236}">
                <a16:creationId xmlns:a16="http://schemas.microsoft.com/office/drawing/2014/main" id="{ED73267A-D9A0-C719-D634-A921D30C2FC8}"/>
              </a:ext>
            </a:extLst>
          </p:cNvPr>
          <p:cNvSpPr/>
          <p:nvPr/>
        </p:nvSpPr>
        <p:spPr>
          <a:xfrm>
            <a:off x="3137449" y="5271151"/>
            <a:ext cx="1412102" cy="67588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126" fontAlgn="base">
              <a:spcBef>
                <a:spcPct val="0"/>
              </a:spcBef>
              <a:spcAft>
                <a:spcPct val="0"/>
              </a:spcAft>
              <a:defRPr/>
            </a:pPr>
            <a:endParaRPr sz="1799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object 24">
            <a:extLst>
              <a:ext uri="{FF2B5EF4-FFF2-40B4-BE49-F238E27FC236}">
                <a16:creationId xmlns:a16="http://schemas.microsoft.com/office/drawing/2014/main" id="{BA754BE3-2C0C-DA47-9188-52E5EDE567CD}"/>
              </a:ext>
            </a:extLst>
          </p:cNvPr>
          <p:cNvSpPr/>
          <p:nvPr/>
        </p:nvSpPr>
        <p:spPr>
          <a:xfrm>
            <a:off x="6139405" y="3115971"/>
            <a:ext cx="1457459" cy="69008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126" fontAlgn="base">
              <a:spcBef>
                <a:spcPct val="0"/>
              </a:spcBef>
              <a:spcAft>
                <a:spcPct val="0"/>
              </a:spcAft>
              <a:defRPr/>
            </a:pPr>
            <a:endParaRPr sz="1799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object 25">
            <a:extLst>
              <a:ext uri="{FF2B5EF4-FFF2-40B4-BE49-F238E27FC236}">
                <a16:creationId xmlns:a16="http://schemas.microsoft.com/office/drawing/2014/main" id="{53565C50-A765-7680-5827-17445BB35BCD}"/>
              </a:ext>
            </a:extLst>
          </p:cNvPr>
          <p:cNvSpPr/>
          <p:nvPr/>
        </p:nvSpPr>
        <p:spPr>
          <a:xfrm>
            <a:off x="8701032" y="1166026"/>
            <a:ext cx="2121253" cy="81377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126" fontAlgn="base">
              <a:spcBef>
                <a:spcPct val="0"/>
              </a:spcBef>
              <a:spcAft>
                <a:spcPct val="0"/>
              </a:spcAft>
              <a:defRPr/>
            </a:pPr>
            <a:endParaRPr sz="1799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object 27">
            <a:extLst>
              <a:ext uri="{FF2B5EF4-FFF2-40B4-BE49-F238E27FC236}">
                <a16:creationId xmlns:a16="http://schemas.microsoft.com/office/drawing/2014/main" id="{4E28B602-261E-0FED-C45A-B7DE0A25AFDE}"/>
              </a:ext>
            </a:extLst>
          </p:cNvPr>
          <p:cNvSpPr/>
          <p:nvPr/>
        </p:nvSpPr>
        <p:spPr>
          <a:xfrm>
            <a:off x="5227373" y="5130238"/>
            <a:ext cx="1500749" cy="780085"/>
          </a:xfrm>
          <a:prstGeom prst="rect">
            <a:avLst/>
          </a:prstGeom>
          <a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126" fontAlgn="base">
              <a:spcBef>
                <a:spcPct val="0"/>
              </a:spcBef>
              <a:spcAft>
                <a:spcPct val="0"/>
              </a:spcAft>
              <a:defRPr/>
            </a:pPr>
            <a:endParaRPr sz="1799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object 32">
            <a:extLst>
              <a:ext uri="{FF2B5EF4-FFF2-40B4-BE49-F238E27FC236}">
                <a16:creationId xmlns:a16="http://schemas.microsoft.com/office/drawing/2014/main" id="{A4F47611-5379-3D6F-0EBD-A567B6275E8F}"/>
              </a:ext>
            </a:extLst>
          </p:cNvPr>
          <p:cNvSpPr/>
          <p:nvPr/>
        </p:nvSpPr>
        <p:spPr>
          <a:xfrm>
            <a:off x="1768014" y="1131026"/>
            <a:ext cx="8817853" cy="0"/>
          </a:xfrm>
          <a:custGeom>
            <a:avLst/>
            <a:gdLst/>
            <a:ahLst/>
            <a:cxnLst/>
            <a:rect l="l" t="t" r="r" b="b"/>
            <a:pathLst>
              <a:path w="8820150">
                <a:moveTo>
                  <a:pt x="0" y="0"/>
                </a:moveTo>
                <a:lnTo>
                  <a:pt x="8820150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defTabSz="914126" fontAlgn="base">
              <a:spcBef>
                <a:spcPct val="0"/>
              </a:spcBef>
              <a:spcAft>
                <a:spcPct val="0"/>
              </a:spcAft>
              <a:defRPr/>
            </a:pPr>
            <a:endParaRPr sz="1799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object 39">
            <a:extLst>
              <a:ext uri="{FF2B5EF4-FFF2-40B4-BE49-F238E27FC236}">
                <a16:creationId xmlns:a16="http://schemas.microsoft.com/office/drawing/2014/main" id="{40E1F004-6062-A5EE-B581-862E6E95753D}"/>
              </a:ext>
            </a:extLst>
          </p:cNvPr>
          <p:cNvSpPr/>
          <p:nvPr/>
        </p:nvSpPr>
        <p:spPr>
          <a:xfrm>
            <a:off x="9519374" y="2073939"/>
            <a:ext cx="1235642" cy="1136608"/>
          </a:xfrm>
          <a:prstGeom prst="rect">
            <a:avLst/>
          </a:prstGeom>
          <a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126" fontAlgn="base">
              <a:spcBef>
                <a:spcPct val="0"/>
              </a:spcBef>
              <a:spcAft>
                <a:spcPct val="0"/>
              </a:spcAft>
              <a:defRPr/>
            </a:pPr>
            <a:endParaRPr sz="1799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9" name="object 40">
            <a:extLst>
              <a:ext uri="{FF2B5EF4-FFF2-40B4-BE49-F238E27FC236}">
                <a16:creationId xmlns:a16="http://schemas.microsoft.com/office/drawing/2014/main" id="{84E290E2-4726-ADA4-AD9C-B7954955E6E1}"/>
              </a:ext>
            </a:extLst>
          </p:cNvPr>
          <p:cNvSpPr/>
          <p:nvPr/>
        </p:nvSpPr>
        <p:spPr>
          <a:xfrm>
            <a:off x="3688382" y="4063009"/>
            <a:ext cx="1256973" cy="113660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126" fontAlgn="base">
              <a:spcBef>
                <a:spcPct val="0"/>
              </a:spcBef>
              <a:spcAft>
                <a:spcPct val="0"/>
              </a:spcAft>
              <a:defRPr/>
            </a:pPr>
            <a:endParaRPr sz="1799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3B17449-A656-305B-9923-766EAF1EA0FB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5235" y="4607005"/>
            <a:ext cx="1506802" cy="106661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E3A34C9-8AD3-DAA7-15E2-67CED626B25D}"/>
              </a:ext>
            </a:extLst>
          </p:cNvPr>
          <p:cNvPicPr/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56484" y="2138082"/>
            <a:ext cx="1675329" cy="942729"/>
          </a:xfrm>
          <a:prstGeom prst="rect">
            <a:avLst/>
          </a:prstGeom>
          <a:noFill/>
        </p:spPr>
      </p:pic>
      <p:pic>
        <p:nvPicPr>
          <p:cNvPr id="22" name="Picture 4" descr="Image result for sioc cdt">
            <a:extLst>
              <a:ext uri="{FF2B5EF4-FFF2-40B4-BE49-F238E27FC236}">
                <a16:creationId xmlns:a16="http://schemas.microsoft.com/office/drawing/2014/main" id="{6D30DFC2-70AB-015F-9227-3E7B69CC2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3183" y="1115418"/>
            <a:ext cx="1675329" cy="946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Image result for steve tshwete local municipality">
            <a:extLst>
              <a:ext uri="{FF2B5EF4-FFF2-40B4-BE49-F238E27FC236}">
                <a16:creationId xmlns:a16="http://schemas.microsoft.com/office/drawing/2014/main" id="{574DFD46-EDA8-CCCD-90D0-E640C2AF6C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829" r="13285"/>
          <a:stretch/>
        </p:blipFill>
        <p:spPr bwMode="auto">
          <a:xfrm>
            <a:off x="7535019" y="2070102"/>
            <a:ext cx="1335805" cy="972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0" descr="See the source image">
            <a:extLst>
              <a:ext uri="{FF2B5EF4-FFF2-40B4-BE49-F238E27FC236}">
                <a16:creationId xmlns:a16="http://schemas.microsoft.com/office/drawing/2014/main" id="{20676E48-D075-C18D-4428-B8C9DEC91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48636" y="3312624"/>
            <a:ext cx="2532004" cy="856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2" descr="See the source image">
            <a:extLst>
              <a:ext uri="{FF2B5EF4-FFF2-40B4-BE49-F238E27FC236}">
                <a16:creationId xmlns:a16="http://schemas.microsoft.com/office/drawing/2014/main" id="{3497E72B-9757-636F-EE66-E666211980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42347" y="4491067"/>
            <a:ext cx="2389695" cy="780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object 3">
            <a:extLst>
              <a:ext uri="{FF2B5EF4-FFF2-40B4-BE49-F238E27FC236}">
                <a16:creationId xmlns:a16="http://schemas.microsoft.com/office/drawing/2014/main" id="{843E0F78-1B58-5072-BBE4-7C7E1ADCBBE6}"/>
              </a:ext>
            </a:extLst>
          </p:cNvPr>
          <p:cNvSpPr/>
          <p:nvPr/>
        </p:nvSpPr>
        <p:spPr>
          <a:xfrm>
            <a:off x="5183298" y="3879567"/>
            <a:ext cx="1822228" cy="1136607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126" fontAlgn="base">
              <a:spcBef>
                <a:spcPct val="0"/>
              </a:spcBef>
              <a:spcAft>
                <a:spcPct val="0"/>
              </a:spcAft>
              <a:defRPr/>
            </a:pPr>
            <a:endParaRPr sz="1799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5165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999750-8C10-1096-353A-7C40240EC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E94827D-92F6-3826-27E2-F3F8AC99000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5" b="195"/>
          <a:stretch/>
        </p:blipFill>
        <p:spPr>
          <a:xfrm>
            <a:off x="3174" y="1786"/>
            <a:ext cx="12185651" cy="68562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EDB694B-29C6-851A-229E-015A459390C8}"/>
              </a:ext>
            </a:extLst>
          </p:cNvPr>
          <p:cNvSpPr/>
          <p:nvPr/>
        </p:nvSpPr>
        <p:spPr>
          <a:xfrm>
            <a:off x="1588" y="894"/>
            <a:ext cx="9368571" cy="685621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67" tIns="60933" rIns="121867" bIns="6093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09310"/>
            <a:endParaRPr lang="en-US" sz="2399" dirty="0">
              <a:solidFill>
                <a:prstClr val="white"/>
              </a:solidFill>
              <a:latin typeface="Abadi" panose="020B0604020104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9B900F9-E13A-3F49-D929-C3DEE3F81E5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4527" y="5303054"/>
            <a:ext cx="2217711" cy="85457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4FC213C-3A06-1F60-9922-93419050B2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0792" y="0"/>
            <a:ext cx="6400800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744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5">
            <a:lumMod val="20000"/>
            <a:lumOff val="80000"/>
          </a:schemeClr>
        </a:solidFill>
        <a:ln>
          <a:noFill/>
        </a:ln>
        <a:effectLst/>
      </a:spPr>
      <a:bodyPr rot="0" spcFirstLastPara="0" vertOverflow="overflow" horzOverflow="overflow" vert="horz" wrap="square" lIns="121899" tIns="60949" rIns="121899" bIns="60949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175" cmpd="sng">
          <a:solidFill>
            <a:schemeClr val="bg1">
              <a:lumMod val="5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>
            <a:lumMod val="65000"/>
            <a:lumOff val="35000"/>
          </a:schemeClr>
        </a:solidFill>
        <a:ln>
          <a:noFill/>
        </a:ln>
        <a:effectLst/>
      </a:spPr>
      <a:bodyPr rot="0" spcFirstLastPara="0" vertOverflow="overflow" horzOverflow="overflow" vert="horz" wrap="square" lIns="121899" tIns="60949" rIns="121899" bIns="60949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6350" cmpd="sng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Office Theme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5">
            <a:lumMod val="20000"/>
            <a:lumOff val="80000"/>
          </a:schemeClr>
        </a:solidFill>
        <a:ln>
          <a:noFill/>
        </a:ln>
        <a:effectLst/>
      </a:spPr>
      <a:bodyPr rot="0" spcFirstLastPara="0" vertOverflow="overflow" horzOverflow="overflow" vert="horz" wrap="square" lIns="121899" tIns="60949" rIns="121899" bIns="60949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175" cmpd="sng">
          <a:solidFill>
            <a:schemeClr val="bg1">
              <a:lumMod val="5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 2013 -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2013 - 2022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 2013 - 2022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608AD5AD3DB54A84AD52DF75F95D34" ma:contentTypeVersion="12" ma:contentTypeDescription="Create a new document." ma:contentTypeScope="" ma:versionID="d604ab0bd0375d77a97e380219a697d1">
  <xsd:schema xmlns:xsd="http://www.w3.org/2001/XMLSchema" xmlns:xs="http://www.w3.org/2001/XMLSchema" xmlns:p="http://schemas.microsoft.com/office/2006/metadata/properties" xmlns:ns2="36ae9d4a-ca22-400b-8c39-a92e07160897" xmlns:ns3="558bd4a8-19de-482f-9277-0265a9893490" targetNamespace="http://schemas.microsoft.com/office/2006/metadata/properties" ma:root="true" ma:fieldsID="9b1e55f1fcc76ddeb40edb02a54d2c06" ns2:_="" ns3:_="">
    <xsd:import namespace="36ae9d4a-ca22-400b-8c39-a92e07160897"/>
    <xsd:import namespace="558bd4a8-19de-482f-9277-0265a98934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ae9d4a-ca22-400b-8c39-a92e0716089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8bd4a8-19de-482f-9277-0265a9893490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71EDD9-60F5-45ED-ADFF-E5D294130140}">
  <ds:schemaRefs>
    <ds:schemaRef ds:uri="http://purl.org/dc/dcmitype/"/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www.w3.org/XML/1998/namespace"/>
    <ds:schemaRef ds:uri="558bd4a8-19de-482f-9277-0265a9893490"/>
    <ds:schemaRef ds:uri="36ae9d4a-ca22-400b-8c39-a92e07160897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12E62611-285E-455A-A3B3-9EA200499A5C}">
  <ds:schemaRefs>
    <ds:schemaRef ds:uri="36ae9d4a-ca22-400b-8c39-a92e07160897"/>
    <ds:schemaRef ds:uri="558bd4a8-19de-482f-9277-0265a989349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D094743-0885-4767-A77A-7D2BB4F2ED2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9512</TotalTime>
  <Words>1589</Words>
  <Application>Microsoft Office PowerPoint</Application>
  <PresentationFormat>Custom</PresentationFormat>
  <Paragraphs>221</Paragraphs>
  <Slides>25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25</vt:i4>
      </vt:variant>
    </vt:vector>
  </HeadingPairs>
  <TitlesOfParts>
    <vt:vector size="42" baseType="lpstr">
      <vt:lpstr>MS PGothic</vt:lpstr>
      <vt:lpstr>Abadi</vt:lpstr>
      <vt:lpstr>Aptos</vt:lpstr>
      <vt:lpstr>Arial</vt:lpstr>
      <vt:lpstr>Arial Nova</vt:lpstr>
      <vt:lpstr>Calibri</vt:lpstr>
      <vt:lpstr>Calibri Light</vt:lpstr>
      <vt:lpstr>Fira Sans Extra Condensed Medium</vt:lpstr>
      <vt:lpstr>Helvetica Light</vt:lpstr>
      <vt:lpstr>Roboto</vt:lpstr>
      <vt:lpstr>Wingdings</vt:lpstr>
      <vt:lpstr>Office Theme</vt:lpstr>
      <vt:lpstr>1_Office Theme</vt:lpstr>
      <vt:lpstr>3_Office Theme</vt:lpstr>
      <vt:lpstr>2_Office Theme</vt:lpstr>
      <vt:lpstr>4_Office Theme</vt:lpstr>
      <vt:lpstr>5_Office Theme</vt:lpstr>
      <vt:lpstr>PowerPoint Presentation</vt:lpstr>
      <vt:lpstr>NEF Mandate…</vt:lpstr>
      <vt:lpstr>PowerPoint Presentation</vt:lpstr>
      <vt:lpstr>The NEF’s strategic outcome-oriented goals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Tourism Transformation Fund background</vt:lpstr>
      <vt:lpstr>TTF background cont…</vt:lpstr>
      <vt:lpstr>PowerPoint Presentation</vt:lpstr>
      <vt:lpstr>PowerPoint Presentation</vt:lpstr>
      <vt:lpstr>PowerPoint Presentation</vt:lpstr>
      <vt:lpstr>Eligibility Criteria</vt:lpstr>
      <vt:lpstr>Eligibility criteria cont…</vt:lpstr>
      <vt:lpstr>Market Failures contributing to most declines</vt:lpstr>
      <vt:lpstr>Non-Financial Support Provided by the NEF</vt:lpstr>
      <vt:lpstr>Application procedure</vt:lpstr>
      <vt:lpstr>PowerPoint Presentation</vt:lpstr>
      <vt:lpstr>PowerPoint Presentation</vt:lpstr>
      <vt:lpstr>PowerPoint Presentation</vt:lpstr>
      <vt:lpstr>PowerPoint Presentation</vt:lpstr>
    </vt:vector>
  </TitlesOfParts>
  <Company>bonmacm@icloud.com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Bongani Moyo</dc:creator>
  <cp:lastModifiedBy>Nokuthula Moloi</cp:lastModifiedBy>
  <cp:revision>299</cp:revision>
  <cp:lastPrinted>2025-04-03T14:59:15Z</cp:lastPrinted>
  <dcterms:created xsi:type="dcterms:W3CDTF">2021-07-30T00:17:16Z</dcterms:created>
  <dcterms:modified xsi:type="dcterms:W3CDTF">2026-09-09T09:32:43Z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0x01010084608AD5AD3DB54A84AD52DF75F95D34</vt:lpwstr>
  </property>
</Properties>
</file>