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21"/>
  </p:notesMasterIdLst>
  <p:sldIdLst>
    <p:sldId id="388" r:id="rId3"/>
    <p:sldId id="1051" r:id="rId4"/>
    <p:sldId id="256" r:id="rId5"/>
    <p:sldId id="257" r:id="rId6"/>
    <p:sldId id="386" r:id="rId7"/>
    <p:sldId id="258" r:id="rId8"/>
    <p:sldId id="259" r:id="rId9"/>
    <p:sldId id="387" r:id="rId10"/>
    <p:sldId id="260" r:id="rId11"/>
    <p:sldId id="261" r:id="rId12"/>
    <p:sldId id="262" r:id="rId13"/>
    <p:sldId id="263" r:id="rId14"/>
    <p:sldId id="268" r:id="rId15"/>
    <p:sldId id="385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DAF1"/>
    <a:srgbClr val="336699"/>
    <a:srgbClr val="00808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GDP share</c:v>
          </c:tx>
          <c:spPr>
            <a:solidFill>
              <a:srgbClr val="0B6B67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rgbClr val="6D8D75"/>
              </a:solidFill>
            </c:spPr>
            <c:extLst>
              <c:ext xmlns:c16="http://schemas.microsoft.com/office/drawing/2014/chart" uri="{C3380CC4-5D6E-409C-BE32-E72D297353CC}">
                <c16:uniqueId val="{00000001-2979-4F1F-838B-960620E3954B}"/>
              </c:ext>
            </c:extLst>
          </c:dPt>
          <c:dPt>
            <c:idx val="1"/>
            <c:invertIfNegative val="1"/>
            <c:bubble3D val="0"/>
            <c:spPr>
              <a:solidFill>
                <a:srgbClr val="B85C38"/>
              </a:solidFill>
            </c:spPr>
            <c:extLst>
              <c:ext xmlns:c16="http://schemas.microsoft.com/office/drawing/2014/chart" uri="{C3380CC4-5D6E-409C-BE32-E72D297353CC}">
                <c16:uniqueId val="{00000003-2979-4F1F-838B-960620E3954B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5-2979-4F1F-838B-960620E3954B}"/>
              </c:ext>
            </c:extLst>
          </c:dPt>
          <c:dLbls>
            <c:delete val="1"/>
          </c:dLbls>
          <c:cat>
            <c:numLit>
              <c:formatCode>General</c:formatCode>
              <c:ptCount val="3"/>
              <c:pt idx="0">
                <c:v>2019</c:v>
              </c:pt>
              <c:pt idx="1">
                <c:v>2020</c:v>
              </c:pt>
              <c:pt idx="2">
                <c:v>2024</c:v>
              </c:pt>
            </c:numLit>
          </c:cat>
          <c:val>
            <c:numLit>
              <c:formatCode>0.0"%"</c:formatCode>
              <c:ptCount val="3"/>
              <c:pt idx="0">
                <c:v>3.7</c:v>
              </c:pt>
              <c:pt idx="1">
                <c:v>2.1</c:v>
              </c:pt>
              <c:pt idx="2">
                <c:v>4.9000000000000004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2979-4F1F-838B-960620E395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7C7A7"/>
            </a:solidFill>
            <a:prstDash val="solid"/>
          </a:ln>
        </c:spPr>
        <c:txPr>
          <a:bodyPr anchorCtr="1"/>
          <a:lstStyle/>
          <a:p>
            <a:pPr>
              <a:defRPr sz="1050" b="1">
                <a:solidFill>
                  <a:srgbClr val="2C2A25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6"/>
        </c:scaling>
        <c:delete val="0"/>
        <c:axPos val="l"/>
        <c:majorGridlines>
          <c:spPr>
            <a:ln w="9525">
              <a:solidFill>
                <a:srgbClr val="D7C7A7"/>
              </a:solidFill>
              <a:prstDash val="solid"/>
            </a:ln>
          </c:spPr>
        </c:majorGridlines>
        <c:numFmt formatCode="0.0&quot;%&quot;" sourceLinked="1"/>
        <c:majorTickMark val="none"/>
        <c:minorTickMark val="none"/>
        <c:tickLblPos val="nextTo"/>
        <c:spPr>
          <a:ln w="9525">
            <a:solidFill>
              <a:srgbClr val="D7C7A7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6D8D75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solidFill>
          <a:srgbClr val="F3E8D2"/>
        </a:solidFill>
      </c:spPr>
    </c:plotArea>
    <c:plotVisOnly val="1"/>
    <c:dispBlanksAs val="zero"/>
    <c:showDLblsOverMax val="1"/>
  </c:chart>
  <c:spPr>
    <a:solidFill>
      <a:srgbClr val="F3E8D2"/>
    </a:solidFill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12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402EDC-0BE1-4820-B591-570EC25993C5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64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AAD8-205E-34AF-8749-4418E45BF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04282-4B24-B877-F77C-BB45B6EBB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8D334-8DF6-9831-535C-61C950E52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431D4-6750-31E0-3168-2910E804D45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5706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D76AB-E95C-E84C-765E-E7C2A8A9D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CBAAD-75A5-B973-5188-79EF0105A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60CBA-0884-0AD5-653E-8ADD1EFB3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0E73-ECB4-1C8B-374E-5A3047DB349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223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1" y="6356351"/>
            <a:ext cx="8770257" cy="365125"/>
          </a:xfrm>
          <a:prstGeom prst="rect">
            <a:avLst/>
          </a:prstGeom>
        </p:spPr>
        <p:txBody>
          <a:bodyPr/>
          <a:lstStyle/>
          <a:p>
            <a:r>
              <a:rPr lang="en-ZA" sz="900" i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CMT Presentation 11 April 2025</a:t>
            </a:r>
            <a:endParaRPr lang="en-ZA" sz="900" i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884227" y="6356352"/>
            <a:ext cx="1469572" cy="365125"/>
          </a:xfrm>
          <a:prstGeom prst="rect">
            <a:avLst/>
          </a:prstGeom>
        </p:spPr>
        <p:txBody>
          <a:bodyPr/>
          <a:lstStyle>
            <a:lvl1pPr algn="r">
              <a:defRPr sz="1400" b="1"/>
            </a:lvl1pPr>
          </a:lstStyle>
          <a:p>
            <a:fld id="{E40FEAE8-3F87-4A99-BAF2-EE59B96B6E72}" type="slidenum">
              <a:rPr lang="en-ZA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8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1" y="6356351"/>
            <a:ext cx="8770257" cy="365125"/>
          </a:xfrm>
          <a:prstGeom prst="rect">
            <a:avLst/>
          </a:prstGeom>
        </p:spPr>
        <p:txBody>
          <a:bodyPr/>
          <a:lstStyle/>
          <a:p>
            <a:r>
              <a:rPr lang="en-ZA" sz="900" i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CMT Presentation 11 April 2025</a:t>
            </a:r>
            <a:endParaRPr lang="en-ZA" sz="900" i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884227" y="6356352"/>
            <a:ext cx="1469572" cy="365125"/>
          </a:xfrm>
          <a:prstGeom prst="rect">
            <a:avLst/>
          </a:prstGeom>
        </p:spPr>
        <p:txBody>
          <a:bodyPr/>
          <a:lstStyle>
            <a:lvl1pPr algn="r">
              <a:defRPr sz="1400" b="1"/>
            </a:lvl1pPr>
          </a:lstStyle>
          <a:p>
            <a:fld id="{E40FEAE8-3F87-4A99-BAF2-EE59B96B6E72}" type="slidenum">
              <a:rPr lang="en-ZA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9" t="57807" r="2606" b="27373"/>
          <a:stretch/>
        </p:blipFill>
        <p:spPr>
          <a:xfrm>
            <a:off x="7349460" y="5787794"/>
            <a:ext cx="4004339" cy="51331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12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1" y="6356351"/>
            <a:ext cx="8770257" cy="365125"/>
          </a:xfrm>
          <a:prstGeom prst="rect">
            <a:avLst/>
          </a:prstGeom>
        </p:spPr>
        <p:txBody>
          <a:bodyPr/>
          <a:lstStyle/>
          <a:p>
            <a:r>
              <a:rPr lang="en-ZA" sz="900" i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CMT Presentation 11 April 2025</a:t>
            </a:r>
            <a:endParaRPr lang="en-ZA" sz="900" i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884227" y="6356352"/>
            <a:ext cx="1469572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40FEAE8-3F87-4A99-BAF2-EE59B96B6E72}" type="slidenum">
              <a:rPr lang="en-ZA" sz="900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sz="9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Content Placeholder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9" t="57807" r="2606" b="27373"/>
          <a:stretch/>
        </p:blipFill>
        <p:spPr>
          <a:xfrm>
            <a:off x="7349460" y="5787794"/>
            <a:ext cx="4004339" cy="51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72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ZA">
                <a:solidFill>
                  <a:prstClr val="black"/>
                </a:solidFill>
              </a:rPr>
              <a:t>CMT Presentation 11 April 2025</a:t>
            </a:r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40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ZA">
                <a:solidFill>
                  <a:prstClr val="black"/>
                </a:solidFill>
              </a:rPr>
              <a:t>CMT Presentation 11 April 2025</a:t>
            </a:r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4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8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ZA">
                <a:solidFill>
                  <a:prstClr val="black"/>
                </a:solidFill>
              </a:rPr>
              <a:t>CMT Presentation 11 April 2025</a:t>
            </a:r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6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ZA">
                <a:solidFill>
                  <a:prstClr val="black"/>
                </a:solidFill>
              </a:rPr>
              <a:t>CMT Presentation 11 April 2025</a:t>
            </a:r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32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0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1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ZA">
                <a:solidFill>
                  <a:prstClr val="black"/>
                </a:solidFill>
              </a:rPr>
              <a:t>CMT Presentation 11 April 2025</a:t>
            </a:r>
            <a:endParaRPr lang="en-ZA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>
                <a:solidFill>
                  <a:prstClr val="black"/>
                </a:solidFill>
              </a:rPr>
              <a:pPr/>
              <a:t>‹#›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2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49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838201" y="6356351"/>
            <a:ext cx="8770257" cy="365125"/>
          </a:xfrm>
          <a:prstGeom prst="rect">
            <a:avLst/>
          </a:prstGeom>
        </p:spPr>
        <p:txBody>
          <a:bodyPr/>
          <a:lstStyle/>
          <a:p>
            <a:r>
              <a:rPr lang="en-ZA" sz="900" i="1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CMT Presentation 11 April 2025</a:t>
            </a:r>
            <a:endParaRPr lang="en-ZA" sz="900" i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884227" y="6356352"/>
            <a:ext cx="1469572" cy="365125"/>
          </a:xfrm>
          <a:prstGeom prst="rect">
            <a:avLst/>
          </a:prstGeom>
        </p:spPr>
        <p:txBody>
          <a:bodyPr/>
          <a:lstStyle>
            <a:lvl1pPr algn="r">
              <a:defRPr sz="1400" b="1"/>
            </a:lvl1pPr>
          </a:lstStyle>
          <a:p>
            <a:fld id="{E40FEAE8-3F87-4A99-BAF2-EE59B96B6E72}" type="slidenum">
              <a:rPr lang="en-ZA" smtClean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9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11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20414" y="-707810"/>
            <a:ext cx="12612413" cy="4554596"/>
          </a:xfrm>
        </p:spPr>
        <p:txBody>
          <a:bodyPr anchor="t">
            <a:noAutofit/>
          </a:bodyPr>
          <a:lstStyle/>
          <a:p>
            <a:pPr marL="342900" lvl="1" algn="ctr" rt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200" b="1" kern="1200" dirty="0">
                <a:solidFill>
                  <a:srgbClr val="ED7D31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br>
              <a:rPr lang="en-US" sz="3200" b="1" kern="1200" dirty="0">
                <a:solidFill>
                  <a:srgbClr val="ED7D31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n-US" sz="3200" b="1" kern="1200" dirty="0">
                <a:solidFill>
                  <a:srgbClr val="ED7D31"/>
                </a:solidFill>
                <a:latin typeface="Gill Sans MT" panose="020B0502020104020203" pitchFamily="34" charset="0"/>
                <a:ea typeface="+mn-ea"/>
                <a:cs typeface="+mn-cs"/>
              </a:rPr>
              <a:t/>
            </a:r>
            <a:br>
              <a:rPr lang="en-US" sz="3200" b="1" kern="1200" dirty="0">
                <a:solidFill>
                  <a:srgbClr val="ED7D31"/>
                </a:solidFill>
                <a:latin typeface="Gill Sans MT" panose="020B0502020104020203" pitchFamily="34" charset="0"/>
                <a:ea typeface="+mn-ea"/>
                <a:cs typeface="+mn-cs"/>
              </a:rPr>
            </a:br>
            <a:r>
              <a:rPr lang="en-US" sz="3200" b="1" kern="1200" dirty="0">
                <a:solidFill>
                  <a:srgbClr val="ED7D31"/>
                </a:solidFill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lang="en-ZA" sz="3200" b="1" dirty="0">
                <a:solidFill>
                  <a:srgbClr val="ED7D31"/>
                </a:solidFill>
                <a:latin typeface="+mj-lt"/>
              </a:rPr>
              <a:t/>
            </a:r>
            <a:br>
              <a:rPr lang="en-ZA" sz="3200" b="1" dirty="0">
                <a:solidFill>
                  <a:srgbClr val="ED7D31"/>
                </a:solidFill>
                <a:latin typeface="+mj-lt"/>
              </a:rPr>
            </a:br>
            <a:r>
              <a:rPr lang="en-ZA" sz="3200" b="1" dirty="0">
                <a:solidFill>
                  <a:srgbClr val="ED7D31"/>
                </a:solidFill>
                <a:latin typeface="+mj-lt"/>
              </a:rPr>
              <a:t/>
            </a:r>
            <a:br>
              <a:rPr lang="en-ZA" sz="3200" b="1" dirty="0">
                <a:solidFill>
                  <a:srgbClr val="ED7D31"/>
                </a:solidFill>
                <a:latin typeface="+mj-lt"/>
              </a:rPr>
            </a:br>
            <a:r>
              <a:rPr lang="en-ZA" sz="4000" b="1" dirty="0">
                <a:latin typeface="Aptos" panose="020B0004020202020204" pitchFamily="34" charset="0"/>
              </a:rPr>
              <a:t>COASTAL MARINE AND WATERWAYS 2</a:t>
            </a:r>
            <a:r>
              <a:rPr lang="en-ZA" sz="4000" b="1" baseline="30000" dirty="0">
                <a:latin typeface="Aptos" panose="020B0004020202020204" pitchFamily="34" charset="0"/>
              </a:rPr>
              <a:t>nd</a:t>
            </a:r>
            <a:r>
              <a:rPr lang="en-ZA" sz="4000" b="1" dirty="0">
                <a:latin typeface="Aptos" panose="020B0004020202020204" pitchFamily="34" charset="0"/>
              </a:rPr>
              <a:t> INVESTMENT SUMMIT, </a:t>
            </a:r>
            <a:r>
              <a:rPr lang="en-ZA" sz="4000" b="1" cap="all" dirty="0">
                <a:latin typeface="Aptos" panose="020B0004020202020204" pitchFamily="34" charset="0"/>
              </a:rPr>
              <a:t>Gariep  Dam</a:t>
            </a:r>
            <a:r>
              <a:rPr lang="en-ZA" sz="4000" dirty="0">
                <a:latin typeface="Arial Narrow" panose="020B0606020202030204" pitchFamily="34" charset="0"/>
              </a:rPr>
              <a:t/>
            </a:r>
            <a:br>
              <a:rPr lang="en-ZA" sz="4000" dirty="0">
                <a:latin typeface="Arial Narrow" panose="020B0606020202030204" pitchFamily="34" charset="0"/>
              </a:rPr>
            </a:br>
            <a:r>
              <a:rPr lang="en-ZA" sz="4000" b="1" dirty="0">
                <a:solidFill>
                  <a:srgbClr val="ED7D3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/>
            </a:r>
            <a:br>
              <a:rPr lang="en-ZA" sz="4000" b="1" dirty="0">
                <a:solidFill>
                  <a:srgbClr val="ED7D3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</a:br>
            <a:r>
              <a:rPr lang="en-US" sz="4000" b="1" kern="1200" dirty="0">
                <a:solidFill>
                  <a:srgbClr val="ED7D3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40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09 – 10 </a:t>
            </a:r>
            <a:br>
              <a:rPr lang="en-US" sz="40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sz="4000" b="1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SEPTEMBER 2026</a:t>
            </a:r>
            <a:endParaRPr lang="en-ZA" sz="40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908300" y="5321376"/>
            <a:ext cx="6375400" cy="5168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b="1" dirty="0"/>
              <a:t> </a:t>
            </a:r>
            <a:endParaRPr lang="en-ZA" sz="28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9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CMT Presentation 23 September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FEAE8-3F87-4A99-BAF2-EE59B96B6E72}" type="slidenum">
              <a:rPr kumimoji="0" lang="en-ZA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4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1543" b="21543"/>
          <a:stretch>
            <a:fillRect/>
          </a:stretch>
        </p:blipFill>
        <p:spPr>
          <a:xfrm>
            <a:off x="0" y="0"/>
            <a:ext cx="12192000" cy="39052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752904-E9A4-429A-ABE0-F5B0F2812D05}"/>
              </a:ext>
            </a:extLst>
          </p:cNvPr>
          <p:cNvSpPr>
            <a:spLocks noGrp="1"/>
          </p:cNvSpPr>
          <p:nvPr/>
        </p:nvSpPr>
        <p:spPr>
          <a:xfrm>
            <a:off x="0" y="3905250"/>
            <a:ext cx="12192000" cy="2952750"/>
          </a:xfrm>
          <a:prstGeom prst="rect">
            <a:avLst/>
          </a:prstGeom>
          <a:solidFill>
            <a:srgbClr val="F3E8D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8BCF19-AA28-4608-B5EE-D1748AEB3E5A}"/>
              </a:ext>
            </a:extLst>
          </p:cNvPr>
          <p:cNvSpPr>
            <a:spLocks noGrp="1"/>
          </p:cNvSpPr>
          <p:nvPr/>
        </p:nvSpPr>
        <p:spPr>
          <a:xfrm>
            <a:off x="0" y="3819525"/>
            <a:ext cx="12192000" cy="85725"/>
          </a:xfrm>
          <a:prstGeom prst="rect">
            <a:avLst/>
          </a:prstGeom>
          <a:solidFill>
            <a:srgbClr val="B85C3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74CB13-EF6E-4650-B252-7ACE6AD407FF}"/>
              </a:ext>
            </a:extLst>
          </p:cNvPr>
          <p:cNvSpPr>
            <a:spLocks noGrp="1"/>
          </p:cNvSpPr>
          <p:nvPr/>
        </p:nvSpPr>
        <p:spPr>
          <a:xfrm>
            <a:off x="742950" y="3981450"/>
            <a:ext cx="619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UNLOCKING THE POTENTIAL OF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3A863D-B067-4C64-9F6F-6FDB4CCF8FAC}"/>
              </a:ext>
            </a:extLst>
          </p:cNvPr>
          <p:cNvSpPr>
            <a:spLocks noGrp="1"/>
          </p:cNvSpPr>
          <p:nvPr/>
        </p:nvSpPr>
        <p:spPr>
          <a:xfrm>
            <a:off x="742950" y="4552950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390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Inland Waterways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B5721-1365-46C9-A56E-7B7424E52DEC}"/>
              </a:ext>
            </a:extLst>
          </p:cNvPr>
          <p:cNvSpPr>
            <a:spLocks noGrp="1"/>
          </p:cNvSpPr>
          <p:nvPr/>
        </p:nvSpPr>
        <p:spPr>
          <a:xfrm>
            <a:off x="762000" y="5219700"/>
            <a:ext cx="847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 i="0">
                <a:solidFill>
                  <a:srgbClr val="B85C38"/>
                </a:solidFill>
                <a:latin typeface="Georgia"/>
                <a:ea typeface="Georgia"/>
                <a:cs typeface="Georgia"/>
              </a:defRPr>
            </a:pPr>
            <a:r>
              <a:rPr sz="2250" b="1" i="0" dirty="0">
                <a:solidFill>
                  <a:srgbClr val="B85C38"/>
                </a:solidFill>
                <a:latin typeface="Georgia"/>
                <a:ea typeface="Georgia"/>
                <a:cs typeface="Georgia"/>
              </a:rPr>
              <a:t>for Sustainable Tourism Development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79C9F-92CF-40EF-95DE-49C9F352AC94}"/>
              </a:ext>
            </a:extLst>
          </p:cNvPr>
          <p:cNvSpPr>
            <a:spLocks noGrp="1"/>
          </p:cNvSpPr>
          <p:nvPr/>
        </p:nvSpPr>
        <p:spPr>
          <a:xfrm>
            <a:off x="781050" y="5848350"/>
            <a:ext cx="787146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4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A coordinated policy and investment agenda for South Africa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B47D95-A51B-4043-A200-F42B4D4495E7}"/>
              </a:ext>
            </a:extLst>
          </p:cNvPr>
          <p:cNvSpPr>
            <a:spLocks noGrp="1"/>
          </p:cNvSpPr>
          <p:nvPr/>
        </p:nvSpPr>
        <p:spPr>
          <a:xfrm>
            <a:off x="8429625" y="5924550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GOVERNMENT POLICY BRIEF  •  SEPTEMBER 2026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6C4AC8-D70D-4E4D-894E-2E62307F7CE4}"/>
              </a:ext>
            </a:extLst>
          </p:cNvPr>
          <p:cNvSpPr>
            <a:spLocks noGrp="1"/>
          </p:cNvSpPr>
          <p:nvPr/>
        </p:nvSpPr>
        <p:spPr>
          <a:xfrm>
            <a:off x="9906000" y="4762500"/>
            <a:ext cx="2857500" cy="2095500"/>
          </a:xfrm>
          <a:prstGeom prst="ellips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E73D29-FF01-420A-84F9-18BBF0537863}"/>
              </a:ext>
            </a:extLst>
          </p:cNvPr>
          <p:cNvSpPr>
            <a:spLocks noGrp="1"/>
          </p:cNvSpPr>
          <p:nvPr/>
        </p:nvSpPr>
        <p:spPr>
          <a:xfrm>
            <a:off x="10287000" y="5143500"/>
            <a:ext cx="2286000" cy="1666875"/>
          </a:xfrm>
          <a:prstGeom prst="ellips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2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436BB91-42A5-458E-B7D9-82B07F42EDA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E757EDB-270C-4D6D-BE72-7F33C15D6144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F25247-20A9-4266-8A63-0CC031941E75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10F6839-558E-4ECF-8A9F-DBF7E90BF028}"/>
              </a:ext>
            </a:extLst>
          </p:cNvPr>
          <p:cNvSpPr>
            <a:spLocks noGrp="1"/>
          </p:cNvSpPr>
          <p:nvPr/>
        </p:nvSpPr>
        <p:spPr>
          <a:xfrm>
            <a:off x="-1428750" y="5143500"/>
            <a:ext cx="3905250" cy="2381250"/>
          </a:xfrm>
          <a:prstGeom prst="ellips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88B9980-1C0D-451A-88D4-51C26F52B9D0}"/>
              </a:ext>
            </a:extLst>
          </p:cNvPr>
          <p:cNvSpPr>
            <a:spLocks noGrp="1"/>
          </p:cNvSpPr>
          <p:nvPr/>
        </p:nvSpPr>
        <p:spPr>
          <a:xfrm>
            <a:off x="-1000125" y="5476875"/>
            <a:ext cx="3048000" cy="1809750"/>
          </a:xfrm>
          <a:prstGeom prst="ellips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F6453-E49F-4D37-BCCF-E5136E02AECB}"/>
              </a:ext>
            </a:extLst>
          </p:cNvPr>
          <p:cNvSpPr>
            <a:spLocks noGrp="1"/>
          </p:cNvSpPr>
          <p:nvPr/>
        </p:nvSpPr>
        <p:spPr>
          <a:xfrm>
            <a:off x="609600" y="876300"/>
            <a:ext cx="4953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The policy proposition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74B747-4426-4F2E-8C61-756F27602290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61912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2250" b="1" i="0" dirty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Treat inland waterways as a managed national visitor-economy portfolio — not isolated leisure sites.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17EB52-4117-4F61-BE7F-0BC2A2E76684}"/>
              </a:ext>
            </a:extLst>
          </p:cNvPr>
          <p:cNvSpPr>
            <a:spLocks noGrp="1"/>
          </p:cNvSpPr>
          <p:nvPr/>
        </p:nvSpPr>
        <p:spPr>
          <a:xfrm>
            <a:off x="609600" y="312420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Value is unlocked only when four conditions </a:t>
            </a:r>
            <a:r>
              <a:rPr lang="en-GB"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addressed jointly</a:t>
            </a: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01E20-34EB-4977-8688-4C863336B799}"/>
              </a:ext>
            </a:extLst>
          </p:cNvPr>
          <p:cNvSpPr>
            <a:spLocks noGrp="1"/>
          </p:cNvSpPr>
          <p:nvPr/>
        </p:nvSpPr>
        <p:spPr>
          <a:xfrm>
            <a:off x="7524750" y="1600201"/>
            <a:ext cx="523875" cy="4571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6824E1-676F-4AF9-8B9E-DC120C99BD7B}"/>
              </a:ext>
            </a:extLst>
          </p:cNvPr>
          <p:cNvSpPr>
            <a:spLocks noGrp="1"/>
          </p:cNvSpPr>
          <p:nvPr/>
        </p:nvSpPr>
        <p:spPr>
          <a:xfrm>
            <a:off x="8191500" y="1088231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CLEAN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490A48-B139-412D-A5C3-5DFA5E72D4E3}"/>
              </a:ext>
            </a:extLst>
          </p:cNvPr>
          <p:cNvSpPr>
            <a:spLocks noGrp="1"/>
          </p:cNvSpPr>
          <p:nvPr/>
        </p:nvSpPr>
        <p:spPr>
          <a:xfrm>
            <a:off x="8191500" y="1571624"/>
            <a:ext cx="3390900" cy="6505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Water quality and ecological function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B8ABF300-A840-4FFD-BAEF-D33302CB797A}"/>
              </a:ext>
            </a:extLst>
          </p:cNvPr>
          <p:cNvSpPr>
            <a:spLocks noGrp="1"/>
          </p:cNvSpPr>
          <p:nvPr/>
        </p:nvSpPr>
        <p:spPr>
          <a:xfrm>
            <a:off x="7524750" y="2400300"/>
            <a:ext cx="3714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2B5BC4-2BBE-4163-9A69-D06127AE326B}"/>
              </a:ext>
            </a:extLst>
          </p:cNvPr>
          <p:cNvSpPr>
            <a:spLocks noGrp="1"/>
          </p:cNvSpPr>
          <p:nvPr/>
        </p:nvSpPr>
        <p:spPr>
          <a:xfrm>
            <a:off x="7524750" y="2424113"/>
            <a:ext cx="523875" cy="54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8114CC-BB39-47FC-9243-8948EEB2112B}"/>
              </a:ext>
            </a:extLst>
          </p:cNvPr>
          <p:cNvSpPr>
            <a:spLocks noGrp="1"/>
          </p:cNvSpPr>
          <p:nvPr/>
        </p:nvSpPr>
        <p:spPr>
          <a:xfrm>
            <a:off x="8134350" y="2424113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SAFE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581672-085D-46DE-BECC-6B18BF49403C}"/>
              </a:ext>
            </a:extLst>
          </p:cNvPr>
          <p:cNvSpPr>
            <a:spLocks noGrp="1"/>
          </p:cNvSpPr>
          <p:nvPr/>
        </p:nvSpPr>
        <p:spPr>
          <a:xfrm>
            <a:off x="8191500" y="2743199"/>
            <a:ext cx="3390900" cy="755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Vessels</a:t>
            </a: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, launch sites and operating standards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7A791259-DAB4-4EA4-A951-6B9E1E43BA80}"/>
              </a:ext>
            </a:extLst>
          </p:cNvPr>
          <p:cNvSpPr>
            <a:spLocks noGrp="1"/>
          </p:cNvSpPr>
          <p:nvPr/>
        </p:nvSpPr>
        <p:spPr>
          <a:xfrm>
            <a:off x="7524750" y="3390900"/>
            <a:ext cx="3714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3E3917-D75E-4E5F-B8B8-5D464950FD66}"/>
              </a:ext>
            </a:extLst>
          </p:cNvPr>
          <p:cNvSpPr>
            <a:spLocks noGrp="1"/>
          </p:cNvSpPr>
          <p:nvPr/>
        </p:nvSpPr>
        <p:spPr>
          <a:xfrm>
            <a:off x="7524750" y="3638550"/>
            <a:ext cx="523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507B61-66BD-4338-8867-40059EA14EA0}"/>
              </a:ext>
            </a:extLst>
          </p:cNvPr>
          <p:cNvSpPr>
            <a:spLocks noGrp="1"/>
          </p:cNvSpPr>
          <p:nvPr/>
        </p:nvSpPr>
        <p:spPr>
          <a:xfrm>
            <a:off x="8191500" y="36195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INCLUSIVE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F54161-129A-41A6-9C1B-F90586F9D4CA}"/>
              </a:ext>
            </a:extLst>
          </p:cNvPr>
          <p:cNvSpPr>
            <a:spLocks noGrp="1"/>
          </p:cNvSpPr>
          <p:nvPr/>
        </p:nvSpPr>
        <p:spPr>
          <a:xfrm>
            <a:off x="8191500" y="3905250"/>
            <a:ext cx="3048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Local ownership, jobs and supply chains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3F77C20C-4E0C-41D4-BB36-0D77B72E26E5}"/>
              </a:ext>
            </a:extLst>
          </p:cNvPr>
          <p:cNvSpPr>
            <a:spLocks noGrp="1"/>
          </p:cNvSpPr>
          <p:nvPr/>
        </p:nvSpPr>
        <p:spPr>
          <a:xfrm>
            <a:off x="7524750" y="4381500"/>
            <a:ext cx="3714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D350C3-96CA-4D98-B279-58895100C2C4}"/>
              </a:ext>
            </a:extLst>
          </p:cNvPr>
          <p:cNvSpPr>
            <a:spLocks noGrp="1"/>
          </p:cNvSpPr>
          <p:nvPr/>
        </p:nvSpPr>
        <p:spPr>
          <a:xfrm>
            <a:off x="7524750" y="5191125"/>
            <a:ext cx="523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13648E-C4B5-443F-9DBE-667896C9D6C6}"/>
              </a:ext>
            </a:extLst>
          </p:cNvPr>
          <p:cNvSpPr>
            <a:spLocks noGrp="1"/>
          </p:cNvSpPr>
          <p:nvPr/>
        </p:nvSpPr>
        <p:spPr>
          <a:xfrm>
            <a:off x="8191500" y="4914901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INVESTABLE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E091A4-E574-4EC2-8C3A-BA63CBF0B84F}"/>
              </a:ext>
            </a:extLst>
          </p:cNvPr>
          <p:cNvSpPr>
            <a:spLocks noGrp="1"/>
          </p:cNvSpPr>
          <p:nvPr/>
        </p:nvSpPr>
        <p:spPr>
          <a:xfrm>
            <a:off x="8191500" y="5238750"/>
            <a:ext cx="3048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Clear rights, approvals and revenue models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A3C84228-5341-45A4-9152-5496AD716AC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BC5C7C-68E2-4DF7-9410-5146AF41D12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Policy synthesis: National Water Act; DWS Resource Management Plans; Tourism White Paper (2024); SAMSA small-vessel framework.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59625C-8FC8-4B39-A40C-457B3F2AD67F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A09E6F6-F9E7-BF34-981F-56D507976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980718"/>
            <a:ext cx="6233938" cy="27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26D445-133A-2D6F-3858-4E2C60663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20" y="1015876"/>
            <a:ext cx="11868760" cy="482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5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6DC3EF-E724-4B0C-8DBE-4A4B3D4949D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4DB780E9-29DB-45B6-9002-B885580F31DB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99A8C2-35A2-4EF4-88A6-77B686C2E13B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08DA48-4D13-4B76-8808-9310F770BDDC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Tourism recovery creates room to diversify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57861C-46A9-45D4-BD6D-2135FD2FEA5B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Inland-waterway experiences can deepen domestic travel and spread visitor spend beyond established hubs</a:t>
            </a:r>
            <a:r>
              <a:rPr sz="1275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A5DD64-F5C2-4F69-81BE-5146E713D671}"/>
              </a:ext>
            </a:extLst>
          </p:cNvPr>
          <p:cNvSpPr>
            <a:spLocks noGrp="1"/>
          </p:cNvSpPr>
          <p:nvPr/>
        </p:nvSpPr>
        <p:spPr>
          <a:xfrm>
            <a:off x="723900" y="2128838"/>
            <a:ext cx="5048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Tourism contribution to GDP</a:t>
            </a:r>
          </a:p>
        </p:txBody>
      </p:sp>
      <p:graphicFrame>
        <p:nvGraphicFramePr>
          <p:cNvPr id="7" name="Chart"/>
          <p:cNvGraphicFramePr/>
          <p:nvPr>
            <p:extLst>
              <p:ext uri="{D42A27DB-BD31-4B8C-83A1-F6EECF244321}">
                <p14:modId xmlns:p14="http://schemas.microsoft.com/office/powerpoint/2010/main" val="3919148162"/>
              </p:ext>
            </p:extLst>
          </p:nvPr>
        </p:nvGraphicFramePr>
        <p:xfrm>
          <a:off x="533401" y="2814638"/>
          <a:ext cx="581025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9F08B9A-91CC-433C-90E9-5538FF63B62A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0" cy="37147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B87875-9C75-4FE5-A993-F2EB0764D96B}"/>
              </a:ext>
            </a:extLst>
          </p:cNvPr>
          <p:cNvSpPr>
            <a:spLocks noGrp="1"/>
          </p:cNvSpPr>
          <p:nvPr/>
        </p:nvSpPr>
        <p:spPr>
          <a:xfrm>
            <a:off x="7334250" y="2143125"/>
            <a:ext cx="3714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60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953,981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E16E8-3EA0-40D0-BB4B-E87B59F2B89B}"/>
              </a:ext>
            </a:extLst>
          </p:cNvPr>
          <p:cNvSpPr>
            <a:spLocks noGrp="1"/>
          </p:cNvSpPr>
          <p:nvPr/>
        </p:nvSpPr>
        <p:spPr>
          <a:xfrm>
            <a:off x="7372350" y="276225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direct tourism jobs in 2024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E7C013-712F-4129-8C52-2684B9F70023}"/>
              </a:ext>
            </a:extLst>
          </p:cNvPr>
          <p:cNvSpPr>
            <a:spLocks noGrp="1"/>
          </p:cNvSpPr>
          <p:nvPr/>
        </p:nvSpPr>
        <p:spPr>
          <a:xfrm>
            <a:off x="7372350" y="3095625"/>
            <a:ext cx="361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5.7% of total employment — about 1 in 18 workers.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5B49FD4D-07DF-4AC9-91A4-B0624B207317}"/>
              </a:ext>
            </a:extLst>
          </p:cNvPr>
          <p:cNvSpPr>
            <a:spLocks noGrp="1"/>
          </p:cNvSpPr>
          <p:nvPr/>
        </p:nvSpPr>
        <p:spPr>
          <a:xfrm>
            <a:off x="7334250" y="3829050"/>
            <a:ext cx="3714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3297D3-860F-4573-A33C-7C0A978B3A5E}"/>
              </a:ext>
            </a:extLst>
          </p:cNvPr>
          <p:cNvSpPr>
            <a:spLocks noGrp="1"/>
          </p:cNvSpPr>
          <p:nvPr/>
        </p:nvSpPr>
        <p:spPr>
          <a:xfrm>
            <a:off x="7229475" y="4105275"/>
            <a:ext cx="3714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450" b="1" i="0">
                <a:solidFill>
                  <a:srgbClr val="0B6B67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0B6B67"/>
                </a:solidFill>
                <a:latin typeface="Aptos Display"/>
                <a:ea typeface="Aptos Display"/>
                <a:cs typeface="Aptos Display"/>
              </a:rPr>
              <a:t>R779.2bn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E86271-5EE9-4596-AAFF-FD310CAE1D10}"/>
              </a:ext>
            </a:extLst>
          </p:cNvPr>
          <p:cNvSpPr>
            <a:spLocks noGrp="1"/>
          </p:cNvSpPr>
          <p:nvPr/>
        </p:nvSpPr>
        <p:spPr>
          <a:xfrm>
            <a:off x="7267575" y="4705350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tourism spending in 2024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4C18E1-C97F-4374-898A-14B1AF8F986A}"/>
              </a:ext>
            </a:extLst>
          </p:cNvPr>
          <p:cNvSpPr>
            <a:spLocks noGrp="1"/>
          </p:cNvSpPr>
          <p:nvPr/>
        </p:nvSpPr>
        <p:spPr>
          <a:xfrm>
            <a:off x="7267575" y="5038725"/>
            <a:ext cx="3905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R665.3bn domestic  |  R113.9bn inbound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C3F76E04-E61D-4FB4-B887-13E46478A08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58DA53-B337-4FFF-91AE-59419163B3AF}"/>
              </a:ext>
            </a:extLst>
          </p:cNvPr>
          <p:cNvSpPr>
            <a:spLocks noGrp="1"/>
          </p:cNvSpPr>
          <p:nvPr/>
        </p:nvSpPr>
        <p:spPr>
          <a:xfrm>
            <a:off x="533401" y="63817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Statistics South Africa, Tourism Satellite Account 2024; SAnews, 4 Apr 2026.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5C3E1C-0C53-45D8-801D-25FA17A830F4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749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EFF33AA-D38D-4C37-8595-786AEBCB321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</a:t>
            </a:r>
            <a:r>
              <a:rPr sz="975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|  </a:t>
            </a: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INLAND</a:t>
            </a:r>
            <a:r>
              <a:rPr sz="975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043D3DB-14BD-4C6B-87C8-165B12B4C93B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165DF8-7DDE-48CC-B6C1-CFF06E432B8F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BE8F82-96E3-4049-8DC3-5525C430F0CD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South</a:t>
            </a: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 Africa already has a diverse waterway portfolio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03469-B3AE-43E9-93E3-7E0850390233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82421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The opportunity is to match each site's ecological character with suitable, low-impact products</a:t>
            </a:r>
            <a:r>
              <a:rPr sz="1275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5C1C9A-B50B-40B9-A534-F5EBB752A7D6}"/>
              </a:ext>
            </a:extLst>
          </p:cNvPr>
          <p:cNvSpPr>
            <a:spLocks noGrp="1"/>
          </p:cNvSpPr>
          <p:nvPr/>
        </p:nvSpPr>
        <p:spPr>
          <a:xfrm>
            <a:off x="609600" y="1943966"/>
            <a:ext cx="10972800" cy="398318"/>
          </a:xfrm>
          <a:prstGeom prst="rect">
            <a:avLst/>
          </a:prstGeom>
          <a:solidFill>
            <a:srgbClr val="0B6B67"/>
          </a:solidFill>
          <a:ln w="0">
            <a:noFill/>
            <a:prstDash val="solid"/>
          </a:ln>
        </p:spPr>
        <p:txBody>
          <a:bodyPr/>
          <a:lstStyle/>
          <a:p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12C500-7509-4188-9670-E0A40C2499F6}"/>
              </a:ext>
            </a:extLst>
          </p:cNvPr>
          <p:cNvSpPr>
            <a:spLocks noGrp="1"/>
          </p:cNvSpPr>
          <p:nvPr/>
        </p:nvSpPr>
        <p:spPr>
          <a:xfrm>
            <a:off x="781050" y="2057400"/>
            <a:ext cx="2476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WATERWAY ARCHETYPE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C21943-2F4D-45D0-A436-E0582BFEA4F9}"/>
              </a:ext>
            </a:extLst>
          </p:cNvPr>
          <p:cNvSpPr>
            <a:spLocks noGrp="1"/>
          </p:cNvSpPr>
          <p:nvPr/>
        </p:nvSpPr>
        <p:spPr>
          <a:xfrm>
            <a:off x="3822989" y="2057400"/>
            <a:ext cx="2501611" cy="2476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FFFDF7"/>
                </a:solidFill>
                <a:latin typeface="Aptos"/>
              </a:rPr>
              <a:t>ILLUSTRATIVE</a:t>
            </a:r>
            <a:r>
              <a:rPr sz="975" b="1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PLACES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815F09-7388-4E68-9182-2B730EF0C6EF}"/>
              </a:ext>
            </a:extLst>
          </p:cNvPr>
          <p:cNvSpPr>
            <a:spLocks noGrp="1"/>
          </p:cNvSpPr>
          <p:nvPr/>
        </p:nvSpPr>
        <p:spPr>
          <a:xfrm>
            <a:off x="6667500" y="2057400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BEST-FIT VISITOR PRODUCTS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2E849-EE16-40E7-A3B5-446AF82F019E}"/>
              </a:ext>
            </a:extLst>
          </p:cNvPr>
          <p:cNvSpPr>
            <a:spLocks noGrp="1"/>
          </p:cNvSpPr>
          <p:nvPr/>
        </p:nvSpPr>
        <p:spPr>
          <a:xfrm>
            <a:off x="781050" y="2524125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dirty="0">
                <a:solidFill>
                  <a:srgbClr val="2C2A25"/>
                </a:solidFill>
                <a:latin typeface="Aptos" panose="020B0004020202020204" pitchFamily="34" charset="0"/>
              </a:rPr>
              <a:t>Urban</a:t>
            </a: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 / peri-urban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CB8B15-3BCA-4114-945F-DE55D8320614}"/>
              </a:ext>
            </a:extLst>
          </p:cNvPr>
          <p:cNvSpPr>
            <a:spLocks noGrp="1"/>
          </p:cNvSpPr>
          <p:nvPr/>
        </p:nvSpPr>
        <p:spPr>
          <a:xfrm>
            <a:off x="3714750" y="252412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Vaal River • Hartbeespoort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A29A96-8941-4D19-8871-EB21C39DA3B0}"/>
              </a:ext>
            </a:extLst>
          </p:cNvPr>
          <p:cNvSpPr>
            <a:spLocks noGrp="1"/>
          </p:cNvSpPr>
          <p:nvPr/>
        </p:nvSpPr>
        <p:spPr>
          <a:xfrm>
            <a:off x="6667500" y="2524125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Day cruises, paddling, waterfront markets, events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59AED43F-FD17-457F-8C05-B1F78F45FF30}"/>
              </a:ext>
            </a:extLst>
          </p:cNvPr>
          <p:cNvSpPr>
            <a:spLocks noGrp="1"/>
          </p:cNvSpPr>
          <p:nvPr/>
        </p:nvSpPr>
        <p:spPr>
          <a:xfrm>
            <a:off x="781050" y="3057525"/>
            <a:ext cx="10191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1498FE-8DB1-4068-A067-D989ED7387E4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Large reservoir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21C207-6695-46F8-9F7B-784ADB9B71DD}"/>
              </a:ext>
            </a:extLst>
          </p:cNvPr>
          <p:cNvSpPr>
            <a:spLocks noGrp="1"/>
          </p:cNvSpPr>
          <p:nvPr/>
        </p:nvSpPr>
        <p:spPr>
          <a:xfrm>
            <a:off x="3714750" y="320992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 err="1">
                <a:solidFill>
                  <a:srgbClr val="0B6B67"/>
                </a:solidFill>
                <a:latin typeface="Aptos"/>
                <a:ea typeface="Aptos"/>
                <a:cs typeface="Aptos"/>
              </a:rPr>
              <a:t>Gariep</a:t>
            </a: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 Dam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AE5395-75BA-4182-93A3-289349A12D46}"/>
              </a:ext>
            </a:extLst>
          </p:cNvPr>
          <p:cNvSpPr>
            <a:spLocks noGrp="1"/>
          </p:cNvSpPr>
          <p:nvPr/>
        </p:nvSpPr>
        <p:spPr>
          <a:xfrm>
            <a:off x="6667500" y="3209925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Sailing, fishing, stargazing, nature stays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73FE3C58-890B-47B4-B9CA-E15CF613735A}"/>
              </a:ext>
            </a:extLst>
          </p:cNvPr>
          <p:cNvSpPr>
            <a:spLocks noGrp="1"/>
          </p:cNvSpPr>
          <p:nvPr/>
        </p:nvSpPr>
        <p:spPr>
          <a:xfrm>
            <a:off x="781050" y="3743325"/>
            <a:ext cx="10191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DD5E7B-6AF5-408F-8AFC-2011C021A1BB}"/>
              </a:ext>
            </a:extLst>
          </p:cNvPr>
          <p:cNvSpPr>
            <a:spLocks noGrp="1"/>
          </p:cNvSpPr>
          <p:nvPr/>
        </p:nvSpPr>
        <p:spPr>
          <a:xfrm>
            <a:off x="781050" y="3895725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River wilderness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6AF5ED-ADB7-4C84-8A77-FC0DE4AA609F}"/>
              </a:ext>
            </a:extLst>
          </p:cNvPr>
          <p:cNvSpPr>
            <a:spLocks noGrp="1"/>
          </p:cNvSpPr>
          <p:nvPr/>
        </p:nvSpPr>
        <p:spPr>
          <a:xfrm>
            <a:off x="3714750" y="389572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Orange River / </a:t>
            </a:r>
            <a:r>
              <a:rPr sz="1600" b="1" i="0" dirty="0" err="1">
                <a:solidFill>
                  <a:srgbClr val="0B6B67"/>
                </a:solidFill>
                <a:latin typeface="Aptos"/>
                <a:ea typeface="Aptos"/>
                <a:cs typeface="Aptos"/>
              </a:rPr>
              <a:t>Richtersveld</a:t>
            </a:r>
            <a:endParaRPr sz="1600" b="1" i="0" dirty="0">
              <a:solidFill>
                <a:srgbClr val="0B6B6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C6383F-E77B-42F5-97AE-70DAF6A9A2D7}"/>
              </a:ext>
            </a:extLst>
          </p:cNvPr>
          <p:cNvSpPr>
            <a:spLocks noGrp="1"/>
          </p:cNvSpPr>
          <p:nvPr/>
        </p:nvSpPr>
        <p:spPr>
          <a:xfrm>
            <a:off x="6667500" y="3895725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Multi-day paddling, guides, cultural landscapes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ECDB66DE-0E4D-48EC-8361-4187B2DDE577}"/>
              </a:ext>
            </a:extLst>
          </p:cNvPr>
          <p:cNvSpPr>
            <a:spLocks noGrp="1"/>
          </p:cNvSpPr>
          <p:nvPr/>
        </p:nvSpPr>
        <p:spPr>
          <a:xfrm>
            <a:off x="781050" y="4429125"/>
            <a:ext cx="10191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0E767A-C4BF-4EEA-8895-D4B79291C702}"/>
              </a:ext>
            </a:extLst>
          </p:cNvPr>
          <p:cNvSpPr>
            <a:spLocks noGrp="1"/>
          </p:cNvSpPr>
          <p:nvPr/>
        </p:nvSpPr>
        <p:spPr>
          <a:xfrm>
            <a:off x="781050" y="4581525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Scenic canyon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5B9BA0-5968-455C-BD1B-4E975D29FCEB}"/>
              </a:ext>
            </a:extLst>
          </p:cNvPr>
          <p:cNvSpPr>
            <a:spLocks noGrp="1"/>
          </p:cNvSpPr>
          <p:nvPr/>
        </p:nvSpPr>
        <p:spPr>
          <a:xfrm>
            <a:off x="3714750" y="458152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Blyde River Canyon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A25322-DEE7-4F12-9C00-A5EAC92F45F2}"/>
              </a:ext>
            </a:extLst>
          </p:cNvPr>
          <p:cNvSpPr>
            <a:spLocks noGrp="1"/>
          </p:cNvSpPr>
          <p:nvPr/>
        </p:nvSpPr>
        <p:spPr>
          <a:xfrm>
            <a:off x="6667500" y="4581525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Hiking, interpretation, controlled watersports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A24F6C53-E986-441E-ABAB-99BA37B5DD17}"/>
              </a:ext>
            </a:extLst>
          </p:cNvPr>
          <p:cNvSpPr>
            <a:spLocks noGrp="1"/>
          </p:cNvSpPr>
          <p:nvPr/>
        </p:nvSpPr>
        <p:spPr>
          <a:xfrm>
            <a:off x="781050" y="5114925"/>
            <a:ext cx="1019175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C59D35-6781-4682-B3CC-0542B381E800}"/>
              </a:ext>
            </a:extLst>
          </p:cNvPr>
          <p:cNvSpPr>
            <a:spLocks noGrp="1"/>
          </p:cNvSpPr>
          <p:nvPr/>
        </p:nvSpPr>
        <p:spPr>
          <a:xfrm>
            <a:off x="781050" y="5267325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Wetland and lake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B4ED78-C14D-4039-B480-34B2EA90D89D}"/>
              </a:ext>
            </a:extLst>
          </p:cNvPr>
          <p:cNvSpPr>
            <a:spLocks noGrp="1"/>
          </p:cNvSpPr>
          <p:nvPr/>
        </p:nvSpPr>
        <p:spPr>
          <a:xfrm>
            <a:off x="3714750" y="526732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 err="1">
                <a:solidFill>
                  <a:srgbClr val="0B6B67"/>
                </a:solidFill>
                <a:latin typeface="Aptos"/>
                <a:ea typeface="Aptos"/>
                <a:cs typeface="Aptos"/>
              </a:rPr>
              <a:t>iSimangaliso</a:t>
            </a:r>
            <a:endParaRPr sz="1600" b="1" i="0" dirty="0">
              <a:solidFill>
                <a:srgbClr val="0B6B6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333D33-1CE1-449C-B37B-A958B9D7F783}"/>
              </a:ext>
            </a:extLst>
          </p:cNvPr>
          <p:cNvSpPr>
            <a:spLocks noGrp="1"/>
          </p:cNvSpPr>
          <p:nvPr/>
        </p:nvSpPr>
        <p:spPr>
          <a:xfrm>
            <a:off x="6667500" y="5267325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Birding, boat interpretation, conservation experiences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869396-19D1-444A-8026-BBA7D6DB4CE5}"/>
              </a:ext>
            </a:extLst>
          </p:cNvPr>
          <p:cNvSpPr>
            <a:spLocks noGrp="1"/>
          </p:cNvSpPr>
          <p:nvPr/>
        </p:nvSpPr>
        <p:spPr>
          <a:xfrm>
            <a:off x="781050" y="6019799"/>
            <a:ext cx="10496550" cy="8381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0" i="1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2000" b="0" i="1" dirty="0">
                <a:solidFill>
                  <a:srgbClr val="B85C38"/>
                </a:solidFill>
                <a:latin typeface="Aptos"/>
                <a:ea typeface="Aptos"/>
                <a:cs typeface="Aptos"/>
              </a:rPr>
              <a:t>Illustrative portfolio — every product remains subject to carrying capacity, water quality, land rights and statutory approvals.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FE5DFD74-1039-4127-AA80-0E961E9B6766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B7228AB-B935-4C85-89F9-8CC75DF2162A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Free State DESTEA (Gariep); MTPA (Blyde); SANParks (Richtersveld); iSimangaliso Wetland Park Authority.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9A861E-5407-4159-B791-2F05CB8A97D1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54970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221E95-5AF4-B265-32DE-28F42AD93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4007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4E6AAD-2451-75E4-2342-E3ADCCD8A2E3}"/>
              </a:ext>
            </a:extLst>
          </p:cNvPr>
          <p:cNvSpPr>
            <a:spLocks noGrp="1"/>
          </p:cNvSpPr>
          <p:nvPr/>
        </p:nvSpPr>
        <p:spPr>
          <a:xfrm>
            <a:off x="9740072" y="0"/>
            <a:ext cx="2457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lang="en-GB" sz="2400" b="1" u="sng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Department of Water and Sanitation</a:t>
            </a:r>
            <a:endParaRPr lang="en-ZA" sz="2400" b="1" u="sng" dirty="0">
              <a:solidFill>
                <a:srgbClr val="6D8D75"/>
              </a:solidFill>
              <a:latin typeface="Aptos"/>
              <a:ea typeface="Aptos"/>
              <a:cs typeface="Aptos"/>
            </a:endParaRPr>
          </a:p>
          <a:p>
            <a:pPr algn="l">
              <a:defRPr sz="1200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DD7F17-BAE0-5745-42DE-2099A2D1889A}"/>
              </a:ext>
            </a:extLst>
          </p:cNvPr>
          <p:cNvSpPr txBox="1"/>
          <p:nvPr/>
        </p:nvSpPr>
        <p:spPr>
          <a:xfrm>
            <a:off x="9740072" y="1355941"/>
            <a:ext cx="245192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Zone plans for 67 dams  have been developed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The zone plans are approved for various tourism activities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This dams are spread through out the country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They are rap for investment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Partner with us for the </a:t>
            </a:r>
            <a:r>
              <a:rPr lang="en-GB" dirty="0" err="1">
                <a:latin typeface="Aptos" panose="020B0004020202020204" pitchFamily="34" charset="0"/>
              </a:rPr>
              <a:t>beterment</a:t>
            </a:r>
            <a:r>
              <a:rPr lang="en-GB" dirty="0">
                <a:latin typeface="Aptos" panose="020B0004020202020204" pitchFamily="34" charset="0"/>
              </a:rPr>
              <a:t> of lives   </a:t>
            </a:r>
            <a:endParaRPr lang="en-ZA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028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6905704-9869-402B-B785-0463C62700B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2AFC95C-1E69-46A4-BCB6-60D3567439C2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F3F36E-DF7F-404C-92F7-63E51478FF16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3C0634-1235-43A3-AA28-0D97843B8FB9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Water quality is the first tourism infrastructure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06AE57-C6F2-4749-93DA-314B0EE173E6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A polluted or weed-choked water body destroys safety, experience quality and investor confidence at the same time.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1C779E-5082-431A-AE99-A118F1C4DCD3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800" b="1" i="0" dirty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Hartbeespoort is an operating lesson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610C16-6C4B-4DF3-B761-E125F045BCFD}"/>
              </a:ext>
            </a:extLst>
          </p:cNvPr>
          <p:cNvSpPr>
            <a:spLocks noGrp="1"/>
          </p:cNvSpPr>
          <p:nvPr/>
        </p:nvSpPr>
        <p:spPr>
          <a:xfrm>
            <a:off x="628650" y="2457450"/>
            <a:ext cx="5286375" cy="2514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DWS linked the dam's hyacinth and algae to declining water quality and ecological services.</a:t>
            </a:r>
          </a:p>
          <a:p>
            <a:endParaRPr sz="1600" b="0" i="0" dirty="0">
              <a:solidFill>
                <a:srgbClr val="2C2A25"/>
              </a:solidFill>
              <a:latin typeface="Aptos"/>
              <a:ea typeface="Aptos"/>
              <a:cs typeface="Aptos"/>
            </a:endParaRPr>
          </a:p>
          <a:p>
            <a:pPr algn="l">
              <a:defRPr sz="127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The response combines contaminant profiling, floating-plant removal and bioremediation.</a:t>
            </a:r>
          </a:p>
          <a:p>
            <a:endParaRPr sz="1600" b="0" i="0" dirty="0">
              <a:solidFill>
                <a:srgbClr val="2C2A25"/>
              </a:solidFill>
              <a:latin typeface="Aptos"/>
              <a:ea typeface="Aptos"/>
              <a:cs typeface="Aptos"/>
            </a:endParaRPr>
          </a:p>
          <a:p>
            <a:pPr algn="l">
              <a:defRPr sz="127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Government has also pointed to inadequately treated effluent, agricultural runoff and industrial chemicals.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5798" b="5798"/>
          <a:stretch>
            <a:fillRect/>
          </a:stretch>
        </p:blipFill>
        <p:spPr>
          <a:xfrm>
            <a:off x="6572250" y="1952625"/>
            <a:ext cx="5010150" cy="29527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65A9F3-5BF7-4BE6-8A8C-11E8EDEB8BDA}"/>
              </a:ext>
            </a:extLst>
          </p:cNvPr>
          <p:cNvSpPr>
            <a:spLocks noGrp="1"/>
          </p:cNvSpPr>
          <p:nvPr/>
        </p:nvSpPr>
        <p:spPr>
          <a:xfrm>
            <a:off x="6648450" y="4953000"/>
            <a:ext cx="2857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 i="1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750" b="0" i="1">
                <a:solidFill>
                  <a:srgbClr val="6D8D75"/>
                </a:solidFill>
                <a:latin typeface="Aptos"/>
                <a:ea typeface="Aptos"/>
                <a:cs typeface="Aptos"/>
              </a:rPr>
              <a:t>Illustrative restoration scene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203DA310-FAB5-4569-94A5-B83F84B6E798}"/>
              </a:ext>
            </a:extLst>
          </p:cNvPr>
          <p:cNvSpPr>
            <a:spLocks noGrp="1"/>
          </p:cNvSpPr>
          <p:nvPr/>
        </p:nvSpPr>
        <p:spPr>
          <a:xfrm>
            <a:off x="609600" y="53340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E3D674-111C-48FD-83E5-4D0BDF1F9422}"/>
              </a:ext>
            </a:extLst>
          </p:cNvPr>
          <p:cNvSpPr>
            <a:spLocks noGrp="1"/>
          </p:cNvSpPr>
          <p:nvPr/>
        </p:nvSpPr>
        <p:spPr>
          <a:xfrm>
            <a:off x="666750" y="557212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POLLUTION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03937C-F4B3-4111-8EAC-86E56E2F88B1}"/>
              </a:ext>
            </a:extLst>
          </p:cNvPr>
          <p:cNvSpPr>
            <a:spLocks noGrp="1"/>
          </p:cNvSpPr>
          <p:nvPr/>
        </p:nvSpPr>
        <p:spPr>
          <a:xfrm>
            <a:off x="666749" y="5810249"/>
            <a:ext cx="2514601" cy="3619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Nutrients + effluent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1B81A7-C512-48E5-AFDC-9718429B93D4}"/>
              </a:ext>
            </a:extLst>
          </p:cNvPr>
          <p:cNvSpPr>
            <a:spLocks noGrp="1"/>
          </p:cNvSpPr>
          <p:nvPr/>
        </p:nvSpPr>
        <p:spPr>
          <a:xfrm>
            <a:off x="3028950" y="563880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B85C38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1B11F-7C71-4FD3-A9A7-E47A82A6C9DA}"/>
              </a:ext>
            </a:extLst>
          </p:cNvPr>
          <p:cNvSpPr>
            <a:spLocks noGrp="1"/>
          </p:cNvSpPr>
          <p:nvPr/>
        </p:nvSpPr>
        <p:spPr>
          <a:xfrm>
            <a:off x="3448050" y="557212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EUTROPHICATION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0C14E5-D566-4ACE-9B25-6F2BB460CC7F}"/>
              </a:ext>
            </a:extLst>
          </p:cNvPr>
          <p:cNvSpPr>
            <a:spLocks noGrp="1"/>
          </p:cNvSpPr>
          <p:nvPr/>
        </p:nvSpPr>
        <p:spPr>
          <a:xfrm>
            <a:off x="3448050" y="5810250"/>
            <a:ext cx="219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Algae + invasives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7674B-8998-42D9-82D0-8D6680794050}"/>
              </a:ext>
            </a:extLst>
          </p:cNvPr>
          <p:cNvSpPr>
            <a:spLocks noGrp="1"/>
          </p:cNvSpPr>
          <p:nvPr/>
        </p:nvSpPr>
        <p:spPr>
          <a:xfrm>
            <a:off x="5810250" y="563880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B85C38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05B18-E27F-42E6-8781-E8EFAE55EB33}"/>
              </a:ext>
            </a:extLst>
          </p:cNvPr>
          <p:cNvSpPr>
            <a:spLocks noGrp="1"/>
          </p:cNvSpPr>
          <p:nvPr/>
        </p:nvSpPr>
        <p:spPr>
          <a:xfrm>
            <a:off x="6229350" y="557212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VISITOR RISK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ECF92C-62B9-4B3A-897F-4ABAD3883080}"/>
              </a:ext>
            </a:extLst>
          </p:cNvPr>
          <p:cNvSpPr>
            <a:spLocks noGrp="1"/>
          </p:cNvSpPr>
          <p:nvPr/>
        </p:nvSpPr>
        <p:spPr>
          <a:xfrm>
            <a:off x="6229350" y="5810250"/>
            <a:ext cx="219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Access + safety + amenity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095651-C62A-4482-B103-B0E57F88D1B0}"/>
              </a:ext>
            </a:extLst>
          </p:cNvPr>
          <p:cNvSpPr>
            <a:spLocks noGrp="1"/>
          </p:cNvSpPr>
          <p:nvPr/>
        </p:nvSpPr>
        <p:spPr>
          <a:xfrm>
            <a:off x="8591550" y="5638800"/>
            <a:ext cx="3048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B85C38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17BB13-EACD-4541-8CD6-8F06EA6E9638}"/>
              </a:ext>
            </a:extLst>
          </p:cNvPr>
          <p:cNvSpPr>
            <a:spLocks noGrp="1"/>
          </p:cNvSpPr>
          <p:nvPr/>
        </p:nvSpPr>
        <p:spPr>
          <a:xfrm>
            <a:off x="9563100" y="557212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B85C38"/>
                </a:solidFill>
                <a:latin typeface="Aptos"/>
                <a:ea typeface="Aptos"/>
                <a:cs typeface="Aptos"/>
              </a:rPr>
              <a:t>VALUE LOSS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A0D546-9333-4497-A439-5057C8AE8295}"/>
              </a:ext>
            </a:extLst>
          </p:cNvPr>
          <p:cNvSpPr>
            <a:spLocks noGrp="1"/>
          </p:cNvSpPr>
          <p:nvPr/>
        </p:nvSpPr>
        <p:spPr>
          <a:xfrm>
            <a:off x="9616440" y="5848350"/>
            <a:ext cx="219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Jobs</a:t>
            </a:r>
            <a:r>
              <a:rPr sz="1125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+ revenue + trust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AE3AA98F-5A46-47E2-B0BE-5654F0A1628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791086-5769-4A75-9540-E07EFCE717EB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DWS/Gov.za, 28 Nov 2023 and 15 Feb 2025; DFFE Vaal invasive-plant update, 4 Mar 2024.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62C0ED-4969-4955-9C0B-9FB82EFA9DFD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42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90AED9D-41C8-406A-ADD1-C35CE08393F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6FE1242F-BC42-43EC-AEDC-977CB21D815D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91A698-D887-4E6E-851D-153B151EE4CB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6C1D5D-8EAD-4596-8A1A-896EA9901D98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The mandate exists; coordination is the gap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F16737-C5F3-4CF0-930A-F589CAA82AE8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Four policy systems already cover the essential ingredients — but they are rarely delivered as one destination </a:t>
            </a:r>
            <a:r>
              <a:rPr sz="2000" b="0" i="0" dirty="0" err="1">
                <a:solidFill>
                  <a:srgbClr val="6D8D75"/>
                </a:solidFill>
                <a:latin typeface="Aptos"/>
                <a:ea typeface="Aptos"/>
                <a:cs typeface="Aptos"/>
              </a:rPr>
              <a:t>programme</a:t>
            </a: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9B6035-2512-4E9D-8A6B-1B0C2392C51D}"/>
              </a:ext>
            </a:extLst>
          </p:cNvPr>
          <p:cNvSpPr>
            <a:spLocks noGrp="1"/>
          </p:cNvSpPr>
          <p:nvPr/>
        </p:nvSpPr>
        <p:spPr>
          <a:xfrm>
            <a:off x="628650" y="2019300"/>
            <a:ext cx="685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25B7A3-CA94-43B8-A3CA-20C57CE99200}"/>
              </a:ext>
            </a:extLst>
          </p:cNvPr>
          <p:cNvSpPr>
            <a:spLocks noGrp="1"/>
          </p:cNvSpPr>
          <p:nvPr/>
        </p:nvSpPr>
        <p:spPr>
          <a:xfrm>
            <a:off x="628650" y="24574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WATER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0CE502-AE4F-4F90-91E2-435F07543323}"/>
              </a:ext>
            </a:extLst>
          </p:cNvPr>
          <p:cNvSpPr>
            <a:spLocks noGrp="1"/>
          </p:cNvSpPr>
          <p:nvPr/>
        </p:nvSpPr>
        <p:spPr>
          <a:xfrm>
            <a:off x="628650" y="2876550"/>
            <a:ext cx="228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5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National Water Act 36 of 1998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E60FED-727E-4BAB-8D72-E0A768F088DA}"/>
              </a:ext>
            </a:extLst>
          </p:cNvPr>
          <p:cNvSpPr>
            <a:spLocks noGrp="1"/>
          </p:cNvSpPr>
          <p:nvPr/>
        </p:nvSpPr>
        <p:spPr>
          <a:xfrm>
            <a:off x="628650" y="3848100"/>
            <a:ext cx="22860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Public trusteeship; equitable beneficial use; water-resource protection; integrated management.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B2183835-C504-48F0-859D-43A559E116F3}"/>
              </a:ext>
            </a:extLst>
          </p:cNvPr>
          <p:cNvSpPr>
            <a:spLocks noGrp="1"/>
          </p:cNvSpPr>
          <p:nvPr/>
        </p:nvSpPr>
        <p:spPr>
          <a:xfrm>
            <a:off x="3181350" y="2000250"/>
            <a:ext cx="0" cy="339090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9E5003-D221-4C91-ACE0-0387B8A097CE}"/>
              </a:ext>
            </a:extLst>
          </p:cNvPr>
          <p:cNvSpPr>
            <a:spLocks noGrp="1"/>
          </p:cNvSpPr>
          <p:nvPr/>
        </p:nvSpPr>
        <p:spPr>
          <a:xfrm>
            <a:off x="3409950" y="2019300"/>
            <a:ext cx="685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DD664-33E0-457A-A3AF-685C60FF3811}"/>
              </a:ext>
            </a:extLst>
          </p:cNvPr>
          <p:cNvSpPr>
            <a:spLocks noGrp="1"/>
          </p:cNvSpPr>
          <p:nvPr/>
        </p:nvSpPr>
        <p:spPr>
          <a:xfrm>
            <a:off x="3409950" y="24574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TOURISM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C5295B-53E3-484F-85E5-B3A188BD6F37}"/>
              </a:ext>
            </a:extLst>
          </p:cNvPr>
          <p:cNvSpPr>
            <a:spLocks noGrp="1"/>
          </p:cNvSpPr>
          <p:nvPr/>
        </p:nvSpPr>
        <p:spPr>
          <a:xfrm>
            <a:off x="3409950" y="2876550"/>
            <a:ext cx="228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0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Tourism</a:t>
            </a:r>
            <a:r>
              <a:rPr sz="165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 White Paper 2024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09C06C-977D-47FD-83BD-F27C88151CAC}"/>
              </a:ext>
            </a:extLst>
          </p:cNvPr>
          <p:cNvSpPr>
            <a:spLocks noGrp="1"/>
          </p:cNvSpPr>
          <p:nvPr/>
        </p:nvSpPr>
        <p:spPr>
          <a:xfrm>
            <a:off x="3181351" y="3771900"/>
            <a:ext cx="3009898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Inclusive, sustainable destination development and stronger coordination across the visitor economy.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60A4B740-B7D9-4960-9AE1-361DF74936A4}"/>
              </a:ext>
            </a:extLst>
          </p:cNvPr>
          <p:cNvSpPr>
            <a:spLocks noGrp="1"/>
          </p:cNvSpPr>
          <p:nvPr/>
        </p:nvSpPr>
        <p:spPr>
          <a:xfrm>
            <a:off x="5962650" y="2000250"/>
            <a:ext cx="0" cy="339090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59225B-2456-4C37-B631-EBA5F69C70F6}"/>
              </a:ext>
            </a:extLst>
          </p:cNvPr>
          <p:cNvSpPr>
            <a:spLocks noGrp="1"/>
          </p:cNvSpPr>
          <p:nvPr/>
        </p:nvSpPr>
        <p:spPr>
          <a:xfrm>
            <a:off x="6191250" y="2019300"/>
            <a:ext cx="685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84A31E-609A-46ED-9EB6-2134E27CBFD2}"/>
              </a:ext>
            </a:extLst>
          </p:cNvPr>
          <p:cNvSpPr>
            <a:spLocks noGrp="1"/>
          </p:cNvSpPr>
          <p:nvPr/>
        </p:nvSpPr>
        <p:spPr>
          <a:xfrm>
            <a:off x="6191250" y="24574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ENVIRONMENT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7651EC-B41A-4B41-97FB-BC073F287329}"/>
              </a:ext>
            </a:extLst>
          </p:cNvPr>
          <p:cNvSpPr>
            <a:spLocks noGrp="1"/>
          </p:cNvSpPr>
          <p:nvPr/>
        </p:nvSpPr>
        <p:spPr>
          <a:xfrm>
            <a:off x="6191250" y="2876550"/>
            <a:ext cx="228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0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NEMPAA 57 of 2003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051FFE-08FB-4A8B-BA98-17CBB4C31DF4}"/>
              </a:ext>
            </a:extLst>
          </p:cNvPr>
          <p:cNvSpPr>
            <a:spLocks noGrp="1"/>
          </p:cNvSpPr>
          <p:nvPr/>
        </p:nvSpPr>
        <p:spPr>
          <a:xfrm>
            <a:off x="6191249" y="3848100"/>
            <a:ext cx="2644141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Biodiversity and landscape protection; cooperative governance; public consultation in protected areas.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6DE03AD8-3E30-4919-AB8C-8538866B0987}"/>
              </a:ext>
            </a:extLst>
          </p:cNvPr>
          <p:cNvSpPr>
            <a:spLocks noGrp="1"/>
          </p:cNvSpPr>
          <p:nvPr/>
        </p:nvSpPr>
        <p:spPr>
          <a:xfrm>
            <a:off x="8743950" y="2000250"/>
            <a:ext cx="0" cy="339090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BF2B16-CD17-41D5-B123-06BDE5476525}"/>
              </a:ext>
            </a:extLst>
          </p:cNvPr>
          <p:cNvSpPr>
            <a:spLocks noGrp="1"/>
          </p:cNvSpPr>
          <p:nvPr/>
        </p:nvSpPr>
        <p:spPr>
          <a:xfrm>
            <a:off x="8972550" y="2019300"/>
            <a:ext cx="6858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0B1D6A-2638-493B-B94E-4123499E406E}"/>
              </a:ext>
            </a:extLst>
          </p:cNvPr>
          <p:cNvSpPr>
            <a:spLocks noGrp="1"/>
          </p:cNvSpPr>
          <p:nvPr/>
        </p:nvSpPr>
        <p:spPr>
          <a:xfrm>
            <a:off x="8972550" y="24574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VESSEL SAFETY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7E653F-E73F-4215-9928-3E0AF59C09D1}"/>
              </a:ext>
            </a:extLst>
          </p:cNvPr>
          <p:cNvSpPr>
            <a:spLocks noGrp="1"/>
          </p:cNvSpPr>
          <p:nvPr/>
        </p:nvSpPr>
        <p:spPr>
          <a:xfrm>
            <a:off x="8972550" y="2876550"/>
            <a:ext cx="2286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0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SAMSA 2007 Regulations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8D79DB-5C32-4884-8582-638A3ABE692C}"/>
              </a:ext>
            </a:extLst>
          </p:cNvPr>
          <p:cNvSpPr>
            <a:spLocks noGrp="1"/>
          </p:cNvSpPr>
          <p:nvPr/>
        </p:nvSpPr>
        <p:spPr>
          <a:xfrm>
            <a:off x="8972550" y="3848100"/>
            <a:ext cx="286893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All vessels on inland waters; skipper certification and vessel marking/certification requirements.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6BB6DC-B530-458F-9CAD-2045EC8A3D12}"/>
              </a:ext>
            </a:extLst>
          </p:cNvPr>
          <p:cNvSpPr>
            <a:spLocks noGrp="1"/>
          </p:cNvSpPr>
          <p:nvPr/>
        </p:nvSpPr>
        <p:spPr>
          <a:xfrm>
            <a:off x="609600" y="5800724"/>
            <a:ext cx="10972800" cy="552450"/>
          </a:xfrm>
          <a:prstGeom prst="rect">
            <a:avLst/>
          </a:prstGeom>
          <a:solidFill>
            <a:srgbClr val="0B6B6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5A5272-D5D6-401B-B699-D83814578759}"/>
              </a:ext>
            </a:extLst>
          </p:cNvPr>
          <p:cNvSpPr>
            <a:spLocks noGrp="1"/>
          </p:cNvSpPr>
          <p:nvPr/>
        </p:nvSpPr>
        <p:spPr>
          <a:xfrm>
            <a:off x="802005" y="5956934"/>
            <a:ext cx="1809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975" b="1" i="0" dirty="0">
                <a:solidFill>
                  <a:srgbClr val="BFD7D3"/>
                </a:solidFill>
                <a:latin typeface="Aptos"/>
                <a:ea typeface="Aptos"/>
                <a:cs typeface="Aptos"/>
              </a:rPr>
              <a:t>POLICY DESIGN TASK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E4BD21-732C-4C40-B06B-8CAD658AAFD7}"/>
              </a:ext>
            </a:extLst>
          </p:cNvPr>
          <p:cNvSpPr>
            <a:spLocks noGrp="1"/>
          </p:cNvSpPr>
          <p:nvPr/>
        </p:nvSpPr>
        <p:spPr>
          <a:xfrm>
            <a:off x="2804160" y="5928359"/>
            <a:ext cx="809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275" b="1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Create one approval, management and investment pathway per pilot.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99AA1864-3F85-454B-9F51-A5F51725BBC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942E71-CD02-4B2C-A8AE-6341A09B4B1F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National Water Act; Tourism White Paper (2024); NEMPAA; SAMSA Small Vessels Safety Overview.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7152037-8F8A-4987-B1CE-4529EDF2D8C7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84696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8EDCC28-F6C7-4005-87CF-F09241B010D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E2AAAFA-1FF6-45FC-8370-C750A517A3B0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B19ACD-8A9A-42D6-BBE4-5B706B557EEA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C608C0-1827-4549-B979-56D1459BA79B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Build value in the right order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F9686-6D69-47EB-B477-E24B6B100DE9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Tourism should finance stewardship — but only after ecological and operating thresholds are secured.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A64AE9-7D7B-4C35-A29D-057630A69B7F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972800" cy="990600"/>
          </a:xfrm>
          <a:prstGeom prst="rect">
            <a:avLst/>
          </a:prstGeom>
          <a:solidFill>
            <a:srgbClr val="BFD7D3"/>
          </a:solidFill>
          <a:ln w="0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8B84D-F087-47FC-8331-5E75211D3B12}"/>
              </a:ext>
            </a:extLst>
          </p:cNvPr>
          <p:cNvSpPr>
            <a:spLocks noGrp="1"/>
          </p:cNvSpPr>
          <p:nvPr/>
        </p:nvSpPr>
        <p:spPr>
          <a:xfrm>
            <a:off x="800100" y="2228850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325004-498C-4DA3-91AF-744E386F0E3A}"/>
              </a:ext>
            </a:extLst>
          </p:cNvPr>
          <p:cNvSpPr>
            <a:spLocks noGrp="1"/>
          </p:cNvSpPr>
          <p:nvPr/>
        </p:nvSpPr>
        <p:spPr>
          <a:xfrm>
            <a:off x="1571625" y="219075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RESTORE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A9A0D2-816B-4ED1-B418-2DA9D45B1453}"/>
              </a:ext>
            </a:extLst>
          </p:cNvPr>
          <p:cNvSpPr>
            <a:spLocks noGrp="1"/>
          </p:cNvSpPr>
          <p:nvPr/>
        </p:nvSpPr>
        <p:spPr>
          <a:xfrm>
            <a:off x="1571624" y="2438399"/>
            <a:ext cx="2851785" cy="3048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725" b="1" i="0" dirty="0">
                <a:solidFill>
                  <a:srgbClr val="0B6B67"/>
                </a:solidFill>
                <a:latin typeface="Aptos" panose="020B0004020202020204" pitchFamily="34" charset="0"/>
                <a:ea typeface="Georgia"/>
                <a:cs typeface="Georgia"/>
              </a:rPr>
              <a:t>Ecological infrastructure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6A9F29-0026-4C09-9C5F-4416BAAFBD5A}"/>
              </a:ext>
            </a:extLst>
          </p:cNvPr>
          <p:cNvSpPr>
            <a:spLocks noGrp="1"/>
          </p:cNvSpPr>
          <p:nvPr/>
        </p:nvSpPr>
        <p:spPr>
          <a:xfrm>
            <a:off x="4667250" y="226695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Catchment pollution controls • invasive-species management • shoreline rehabilitation • routine water-quality monitoring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0F1C7C-7141-40F2-B59E-7B292050D309}"/>
              </a:ext>
            </a:extLst>
          </p:cNvPr>
          <p:cNvSpPr>
            <a:spLocks noGrp="1"/>
          </p:cNvSpPr>
          <p:nvPr/>
        </p:nvSpPr>
        <p:spPr>
          <a:xfrm>
            <a:off x="609600" y="3200400"/>
            <a:ext cx="10972800" cy="990600"/>
          </a:xfrm>
          <a:prstGeom prst="rect">
            <a:avLst/>
          </a:prstGeom>
          <a:solidFill>
            <a:srgbClr val="E8D8B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E5CEF5-8863-4BD5-BB34-5F055D4ABF38}"/>
              </a:ext>
            </a:extLst>
          </p:cNvPr>
          <p:cNvSpPr>
            <a:spLocks noGrp="1"/>
          </p:cNvSpPr>
          <p:nvPr/>
        </p:nvSpPr>
        <p:spPr>
          <a:xfrm>
            <a:off x="800100" y="3429000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03A4A7-1DA8-4082-B910-3A59A5116AE9}"/>
              </a:ext>
            </a:extLst>
          </p:cNvPr>
          <p:cNvSpPr>
            <a:spLocks noGrp="1"/>
          </p:cNvSpPr>
          <p:nvPr/>
        </p:nvSpPr>
        <p:spPr>
          <a:xfrm>
            <a:off x="1571625" y="33909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MANAGE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91FB43-746E-42C3-98DB-5C29031D3408}"/>
              </a:ext>
            </a:extLst>
          </p:cNvPr>
          <p:cNvSpPr>
            <a:spLocks noGrp="1"/>
          </p:cNvSpPr>
          <p:nvPr/>
        </p:nvSpPr>
        <p:spPr>
          <a:xfrm>
            <a:off x="1571625" y="3737609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600" b="1" i="0" dirty="0">
                <a:solidFill>
                  <a:srgbClr val="2C2A25"/>
                </a:solidFill>
                <a:latin typeface="Aptos" panose="020B0004020202020204" pitchFamily="34" charset="0"/>
                <a:ea typeface="Georgia"/>
                <a:cs typeface="Georgia"/>
              </a:rPr>
              <a:t>Safe and fair use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C3AB7A-E0E7-46D7-B3E0-DF45E61091E6}"/>
              </a:ext>
            </a:extLst>
          </p:cNvPr>
          <p:cNvSpPr>
            <a:spLocks noGrp="1"/>
          </p:cNvSpPr>
          <p:nvPr/>
        </p:nvSpPr>
        <p:spPr>
          <a:xfrm>
            <a:off x="4667250" y="346710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R</a:t>
            </a: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esource Management Plan • zoned activities • carrying capacity • SAMSA compliance • emergency response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86A3D-1671-47EC-B230-3649CB823297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10972800" cy="990600"/>
          </a:xfrm>
          <a:prstGeom prst="rect">
            <a:avLst/>
          </a:prstGeom>
          <a:solidFill>
            <a:srgbClr val="0B6B6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2B3380-3260-41BE-870B-B515541C5AA3}"/>
              </a:ext>
            </a:extLst>
          </p:cNvPr>
          <p:cNvSpPr>
            <a:spLocks noGrp="1"/>
          </p:cNvSpPr>
          <p:nvPr/>
        </p:nvSpPr>
        <p:spPr>
          <a:xfrm>
            <a:off x="800100" y="4629150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75" b="1" i="0">
                <a:solidFill>
                  <a:srgbClr val="BFD7D3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1" i="0">
                <a:solidFill>
                  <a:srgbClr val="BFD7D3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DB80AB-CA92-4FF4-91A3-E10F91B187A0}"/>
              </a:ext>
            </a:extLst>
          </p:cNvPr>
          <p:cNvSpPr>
            <a:spLocks noGrp="1"/>
          </p:cNvSpPr>
          <p:nvPr/>
        </p:nvSpPr>
        <p:spPr>
          <a:xfrm>
            <a:off x="1571625" y="459105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MONETISE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9BB825-F502-44E4-A143-3C225A7A161C}"/>
              </a:ext>
            </a:extLst>
          </p:cNvPr>
          <p:cNvSpPr>
            <a:spLocks noGrp="1"/>
          </p:cNvSpPr>
          <p:nvPr/>
        </p:nvSpPr>
        <p:spPr>
          <a:xfrm>
            <a:off x="1571625" y="4838700"/>
            <a:ext cx="2851784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1600" i="0" dirty="0">
                <a:solidFill>
                  <a:srgbClr val="FFFDF7"/>
                </a:solidFill>
                <a:latin typeface="Aptos" panose="020B0004020202020204" pitchFamily="34" charset="0"/>
                <a:ea typeface="Georgia"/>
                <a:cs typeface="Georgia"/>
              </a:rPr>
              <a:t>Low-impact</a:t>
            </a:r>
            <a:r>
              <a:rPr sz="1600" b="1" i="0" dirty="0">
                <a:solidFill>
                  <a:srgbClr val="FFFDF7"/>
                </a:solidFill>
                <a:latin typeface="Aptos" panose="020B0004020202020204" pitchFamily="34" charset="0"/>
                <a:ea typeface="Georgia"/>
                <a:cs typeface="Georgia"/>
              </a:rPr>
              <a:t> experiences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887984-DBB1-4A08-8531-4A0570F186C8}"/>
              </a:ext>
            </a:extLst>
          </p:cNvPr>
          <p:cNvSpPr>
            <a:spLocks noGrp="1"/>
          </p:cNvSpPr>
          <p:nvPr/>
        </p:nvSpPr>
        <p:spPr>
          <a:xfrm>
            <a:off x="4667250" y="4667250"/>
            <a:ext cx="6477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Concessions • guide permits • rentals • events • accommodation • conservation-linked visitor fees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E23E5CEB-A2AF-499F-BB57-D03B4E044E12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10972800" cy="0"/>
          </a:xfrm>
          <a:prstGeom prst="line">
            <a:avLst/>
          </a:prstGeom>
          <a:noFill/>
          <a:ln w="19050">
            <a:solidFill>
              <a:srgbClr val="B85C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F94236-2565-43A0-9678-83A83C14C8FA}"/>
              </a:ext>
            </a:extLst>
          </p:cNvPr>
          <p:cNvSpPr>
            <a:spLocks noGrp="1"/>
          </p:cNvSpPr>
          <p:nvPr/>
        </p:nvSpPr>
        <p:spPr>
          <a:xfrm>
            <a:off x="115253" y="5905500"/>
            <a:ext cx="116300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B85C38"/>
                </a:solidFill>
                <a:latin typeface="Aptos"/>
                <a:ea typeface="Aptos"/>
                <a:cs typeface="Aptos"/>
              </a:rPr>
              <a:t>GATE: do not set visitor-volume targets until water-quality, safety and ecological thresholds are defined and monitored.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F13E42FB-2E09-434A-B662-6C8CDE562EB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320FEB-7FB8-45CE-9F97-5AEB4C00BDED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DWS Resource Management Plans; WRC, freshwater ecological infrastructure and tourism (2020); DWS climate response (2024).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3C9984-BA32-4415-BCAF-D942A960F9FA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01321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6926907-7ACB-4A1A-94B6-0FDA966F017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D891203-F3C9-45A0-BE16-05C542F48657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4E336-2412-4B7D-8520-FCD0C811E362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1D6F46-4705-4318-AB37-1988ECECBCF6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Package investment around the visitor journey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835FCD-8958-4820-A727-FE0A87AB08FA}"/>
              </a:ext>
            </a:extLst>
          </p:cNvPr>
          <p:cNvSpPr>
            <a:spLocks noGrp="1"/>
          </p:cNvSpPr>
          <p:nvPr/>
        </p:nvSpPr>
        <p:spPr>
          <a:xfrm>
            <a:off x="628650" y="1381124"/>
            <a:ext cx="11132820" cy="3524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A credible pipeline separates public-good baselines from assets that can carry commercial or concession risk.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021D36-9A32-4338-AED3-8B36B388B93A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972800" cy="419100"/>
          </a:xfrm>
          <a:prstGeom prst="rect">
            <a:avLst/>
          </a:prstGeom>
          <a:solidFill>
            <a:srgbClr val="2C2A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0519FC-3304-4AE2-9250-CE1FC0C6FE77}"/>
              </a:ext>
            </a:extLst>
          </p:cNvPr>
          <p:cNvSpPr>
            <a:spLocks noGrp="1"/>
          </p:cNvSpPr>
          <p:nvPr/>
        </p:nvSpPr>
        <p:spPr>
          <a:xfrm>
            <a:off x="762000" y="2066925"/>
            <a:ext cx="2190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WORKSTREAM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79E85F-0442-46E2-8010-E34587CB51BB}"/>
              </a:ext>
            </a:extLst>
          </p:cNvPr>
          <p:cNvSpPr>
            <a:spLocks noGrp="1"/>
          </p:cNvSpPr>
          <p:nvPr/>
        </p:nvSpPr>
        <p:spPr>
          <a:xfrm>
            <a:off x="3429000" y="2066925"/>
            <a:ext cx="4000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CORE ASSETS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1F7AB2-5C79-43B6-96F4-823EB90263BE}"/>
              </a:ext>
            </a:extLst>
          </p:cNvPr>
          <p:cNvSpPr>
            <a:spLocks noGrp="1"/>
          </p:cNvSpPr>
          <p:nvPr/>
        </p:nvSpPr>
        <p:spPr>
          <a:xfrm>
            <a:off x="8382000" y="2066925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BEST-FIT DELIVERY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DBD89-3A19-4D17-83A5-6F3228B15801}"/>
              </a:ext>
            </a:extLst>
          </p:cNvPr>
          <p:cNvSpPr>
            <a:spLocks noGrp="1"/>
          </p:cNvSpPr>
          <p:nvPr/>
        </p:nvSpPr>
        <p:spPr>
          <a:xfrm>
            <a:off x="781050" y="257175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425" b="1" i="0" dirty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1  Clean + safe baseline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DFEACC-D300-4DF0-ADA4-D47E1ADAFCB9}"/>
              </a:ext>
            </a:extLst>
          </p:cNvPr>
          <p:cNvSpPr>
            <a:spLocks noGrp="1"/>
          </p:cNvSpPr>
          <p:nvPr/>
        </p:nvSpPr>
        <p:spPr>
          <a:xfrm>
            <a:off x="3429000" y="2571750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Monitoring, pollution controls, launch sites, navigation zones, rescue readiness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B6982-0A18-4263-803F-A130491DE4A1}"/>
              </a:ext>
            </a:extLst>
          </p:cNvPr>
          <p:cNvSpPr>
            <a:spLocks noGrp="1"/>
          </p:cNvSpPr>
          <p:nvPr/>
        </p:nvSpPr>
        <p:spPr>
          <a:xfrm>
            <a:off x="8382000" y="2571750"/>
            <a:ext cx="2524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Public capital + service contracts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7F6218AA-2376-4991-8CF2-C00685BC9CBB}"/>
              </a:ext>
            </a:extLst>
          </p:cNvPr>
          <p:cNvSpPr>
            <a:spLocks noGrp="1"/>
          </p:cNvSpPr>
          <p:nvPr/>
        </p:nvSpPr>
        <p:spPr>
          <a:xfrm>
            <a:off x="781050" y="320040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781198-3710-40BB-9472-158A48992B70}"/>
              </a:ext>
            </a:extLst>
          </p:cNvPr>
          <p:cNvSpPr>
            <a:spLocks noGrp="1"/>
          </p:cNvSpPr>
          <p:nvPr/>
        </p:nvSpPr>
        <p:spPr>
          <a:xfrm>
            <a:off x="781050" y="335280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2  Experience infrastructure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360126-091E-48A3-A56C-0D6F5F233D4C}"/>
              </a:ext>
            </a:extLst>
          </p:cNvPr>
          <p:cNvSpPr>
            <a:spLocks noGrp="1"/>
          </p:cNvSpPr>
          <p:nvPr/>
        </p:nvSpPr>
        <p:spPr>
          <a:xfrm>
            <a:off x="3429000" y="3352800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Paddle routes, trails, hides, interpretation, sanitation, universal access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632B53-D201-4701-98CB-53065BF3BB78}"/>
              </a:ext>
            </a:extLst>
          </p:cNvPr>
          <p:cNvSpPr>
            <a:spLocks noGrp="1"/>
          </p:cNvSpPr>
          <p:nvPr/>
        </p:nvSpPr>
        <p:spPr>
          <a:xfrm>
            <a:off x="8382000" y="3352800"/>
            <a:ext cx="2524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Public / blended finance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EB80E2DF-561A-44F1-ABF3-D1E8AD783337}"/>
              </a:ext>
            </a:extLst>
          </p:cNvPr>
          <p:cNvSpPr>
            <a:spLocks noGrp="1"/>
          </p:cNvSpPr>
          <p:nvPr/>
        </p:nvSpPr>
        <p:spPr>
          <a:xfrm>
            <a:off x="781050" y="398145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EC020B-1291-4F78-B99D-87AFE79C7CD5}"/>
              </a:ext>
            </a:extLst>
          </p:cNvPr>
          <p:cNvSpPr>
            <a:spLocks noGrp="1"/>
          </p:cNvSpPr>
          <p:nvPr/>
        </p:nvSpPr>
        <p:spPr>
          <a:xfrm>
            <a:off x="781050" y="413385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3  Enterprise platform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6782D5-C9FF-42F9-9A21-25CA4AEAFCC1}"/>
              </a:ext>
            </a:extLst>
          </p:cNvPr>
          <p:cNvSpPr>
            <a:spLocks noGrp="1"/>
          </p:cNvSpPr>
          <p:nvPr/>
        </p:nvSpPr>
        <p:spPr>
          <a:xfrm>
            <a:off x="3429000" y="4133850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Guide training, rentals, food, crafts, maintenance, booking capability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E61DF0-A587-459A-B6E7-BCFA07E0EA0A}"/>
              </a:ext>
            </a:extLst>
          </p:cNvPr>
          <p:cNvSpPr>
            <a:spLocks noGrp="1"/>
          </p:cNvSpPr>
          <p:nvPr/>
        </p:nvSpPr>
        <p:spPr>
          <a:xfrm>
            <a:off x="8382000" y="4133850"/>
            <a:ext cx="2524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Grants + enterprise finance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5A085BC9-E48A-4E72-AF71-60524E7B8131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C13E75-45C0-4890-A710-8A9C82B7165B}"/>
              </a:ext>
            </a:extLst>
          </p:cNvPr>
          <p:cNvSpPr>
            <a:spLocks noGrp="1"/>
          </p:cNvSpPr>
          <p:nvPr/>
        </p:nvSpPr>
        <p:spPr>
          <a:xfrm>
            <a:off x="781050" y="4914900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B85C38"/>
                </a:solidFill>
                <a:latin typeface="Georgia"/>
                <a:ea typeface="Georgia"/>
                <a:cs typeface="Georgia"/>
              </a:defRPr>
            </a:pPr>
            <a:r>
              <a:rPr sz="1425" b="1" i="0">
                <a:solidFill>
                  <a:srgbClr val="B85C38"/>
                </a:solidFill>
                <a:latin typeface="Georgia"/>
                <a:ea typeface="Georgia"/>
                <a:cs typeface="Georgia"/>
              </a:rPr>
              <a:t>4  Revenue assets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4FA9C6-258C-468A-8E88-64BF7490C523}"/>
              </a:ext>
            </a:extLst>
          </p:cNvPr>
          <p:cNvSpPr>
            <a:spLocks noGrp="1"/>
          </p:cNvSpPr>
          <p:nvPr/>
        </p:nvSpPr>
        <p:spPr>
          <a:xfrm>
            <a:off x="3429000" y="4914900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Lodges, marinas, cruises, events and managed concessions where viable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584FB3-4CDA-4D1B-96D0-2747292E0980}"/>
              </a:ext>
            </a:extLst>
          </p:cNvPr>
          <p:cNvSpPr>
            <a:spLocks noGrp="1"/>
          </p:cNvSpPr>
          <p:nvPr/>
        </p:nvSpPr>
        <p:spPr>
          <a:xfrm>
            <a:off x="8382000" y="4914900"/>
            <a:ext cx="2524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Lease / concession / PPP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52FEC9-D6EC-4AEF-80FD-2868EE670EC8}"/>
              </a:ext>
            </a:extLst>
          </p:cNvPr>
          <p:cNvSpPr>
            <a:spLocks noGrp="1"/>
          </p:cNvSpPr>
          <p:nvPr/>
        </p:nvSpPr>
        <p:spPr>
          <a:xfrm>
            <a:off x="781050" y="5857875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0" i="1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050" b="0" i="1" dirty="0">
                <a:solidFill>
                  <a:srgbClr val="B85C38"/>
                </a:solidFill>
                <a:latin typeface="Aptos"/>
                <a:ea typeface="Aptos"/>
                <a:cs typeface="Aptos"/>
              </a:rPr>
              <a:t>Sequence matters: commercial procurement begins only after rights, demand, environmental limits and lifecycle costs are clear.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866D8353-B990-43A0-8E75-51FB1981D08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79688C-6599-4EFD-B71A-16C31656E4FE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National Treasury, 2025 Budget Review Annexure D; DWS Resource Management Plans. Delivery vehicles are proposed.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896FCD-8F47-4CB5-B3AA-BFC28D945A09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1325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8F7D57-0264-2667-0E04-28E4C975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66334E0-BEC4-41E6-72E3-81D5C4411243}"/>
              </a:ext>
            </a:extLst>
          </p:cNvPr>
          <p:cNvSpPr>
            <a:spLocks noGrp="1"/>
          </p:cNvSpPr>
          <p:nvPr/>
        </p:nvSpPr>
        <p:spPr>
          <a:xfrm>
            <a:off x="609600" y="149286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FF5262D-0768-47F7-5FB4-67798FDEF75A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BD3CC8-B468-34C0-C828-CABD4FE10735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EA1201-33B1-70C8-5F5F-946E68AECFA2}"/>
              </a:ext>
            </a:extLst>
          </p:cNvPr>
          <p:cNvSpPr>
            <a:spLocks noGrp="1"/>
          </p:cNvSpPr>
          <p:nvPr/>
        </p:nvSpPr>
        <p:spPr>
          <a:xfrm>
            <a:off x="609600" y="514347"/>
            <a:ext cx="10668000" cy="29360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40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Package </a:t>
            </a:r>
            <a:r>
              <a:rPr lang="en-US" sz="240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tourism projects </a:t>
            </a:r>
            <a:r>
              <a:rPr sz="240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investment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3F2480-EC91-5B6E-7DA0-D49082AD2570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endParaRPr sz="1275" b="0" i="0" dirty="0">
              <a:solidFill>
                <a:srgbClr val="6D8D7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2A8C1F-D29E-A278-D10E-988BC8B72A97}"/>
              </a:ext>
            </a:extLst>
          </p:cNvPr>
          <p:cNvSpPr>
            <a:spLocks noGrp="1"/>
          </p:cNvSpPr>
          <p:nvPr/>
        </p:nvSpPr>
        <p:spPr>
          <a:xfrm>
            <a:off x="628650" y="969577"/>
            <a:ext cx="11191874" cy="209550"/>
          </a:xfrm>
          <a:prstGeom prst="rect">
            <a:avLst/>
          </a:prstGeom>
          <a:solidFill>
            <a:srgbClr val="2C2A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58D506-348F-FC78-1A39-F6016A4CC1CB}"/>
              </a:ext>
            </a:extLst>
          </p:cNvPr>
          <p:cNvSpPr>
            <a:spLocks noGrp="1"/>
          </p:cNvSpPr>
          <p:nvPr/>
        </p:nvSpPr>
        <p:spPr>
          <a:xfrm>
            <a:off x="628650" y="926715"/>
            <a:ext cx="68008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lang="en-US" sz="1100" b="1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BUSINES CASE FOR TOURISM</a:t>
            </a:r>
            <a:endParaRPr lang="en-US" sz="1100" b="1" i="0" dirty="0">
              <a:solidFill>
                <a:srgbClr val="FFFDF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024D1091-3F83-26F3-D1E4-85C86E9785C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6B45F0-7190-F7D7-A3E1-546DD4EEBBA4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National Treasury, 2025 Budget Review Annexure D; DWS Resource Management Plans. Delivery vehicles are proposed.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86DA37-3C0A-6694-4353-7B219C6A8A3B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410575-F39D-3C63-C092-3E4820E3405C}"/>
              </a:ext>
            </a:extLst>
          </p:cNvPr>
          <p:cNvSpPr txBox="1"/>
          <p:nvPr/>
        </p:nvSpPr>
        <p:spPr>
          <a:xfrm>
            <a:off x="619124" y="1206030"/>
            <a:ext cx="11210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Tourism provides enormous potential to create linkages with other sectors and dynamise other sectors of the economy – agriculture, manufacturing and services, i.e. Tourism generates demand and production in other sectors of the South African economy. </a:t>
            </a:r>
          </a:p>
          <a:p>
            <a:r>
              <a:rPr lang="en-US" sz="1600" i="1" u="sng" dirty="0"/>
              <a:t>Tourism  White Paper, 2024</a:t>
            </a:r>
          </a:p>
          <a:p>
            <a:endParaRPr lang="en-US" sz="1600" dirty="0"/>
          </a:p>
          <a:p>
            <a:r>
              <a:rPr lang="en-US" sz="1600" u="sng" dirty="0"/>
              <a:t>Alignment with TGPP pillars</a:t>
            </a:r>
            <a:r>
              <a:rPr lang="en-US" sz="16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Product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Job Creation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9F8B69-2BCB-1B25-C1E6-0243DB5B0CE7}"/>
              </a:ext>
            </a:extLst>
          </p:cNvPr>
          <p:cNvSpPr>
            <a:spLocks noGrp="1"/>
          </p:cNvSpPr>
          <p:nvPr/>
        </p:nvSpPr>
        <p:spPr>
          <a:xfrm>
            <a:off x="619124" y="3014426"/>
            <a:ext cx="11191874" cy="267772"/>
          </a:xfrm>
          <a:prstGeom prst="rect">
            <a:avLst/>
          </a:prstGeom>
          <a:solidFill>
            <a:srgbClr val="2C2A25"/>
          </a:solidFill>
          <a:ln w="0">
            <a:noFill/>
            <a:prstDash val="solid"/>
          </a:ln>
        </p:spPr>
        <p:txBody>
          <a:bodyPr/>
          <a:lstStyle/>
          <a:p>
            <a:pPr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lang="en-US" sz="1100" b="1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SELECTION CRITERIA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9C3F9FB-64F9-D036-37FF-F1160B39175A}"/>
              </a:ext>
            </a:extLst>
          </p:cNvPr>
          <p:cNvSpPr txBox="1"/>
          <p:nvPr/>
        </p:nvSpPr>
        <p:spPr>
          <a:xfrm>
            <a:off x="628650" y="3296663"/>
            <a:ext cx="111918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685800" rtl="0" eaLnBrk="1" fontAlgn="base" latinLnBrk="0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ZA" altLang="en-US" sz="1600" dirty="0"/>
              <a:t>The Dept. of Tourism (NDT) manages</a:t>
            </a:r>
            <a:r>
              <a:rPr lang="en-US" altLang="en-US" sz="1600" dirty="0"/>
              <a:t> a project pipeline for bankable tourism investment projects to be matched with both domestic and international investors.</a:t>
            </a:r>
          </a:p>
          <a:p>
            <a:pPr marL="228600" marR="0" lvl="0" indent="-228600" algn="just" defTabSz="685800" rtl="0" eaLnBrk="1" fontAlgn="base" latinLnBrk="0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1600" dirty="0"/>
              <a:t>Focusing on projects with the following key attributes: 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High impact projects with multiplier effects, i.e. that will be able to crowd in further investment including community benefits. 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Projects in underdeveloped areas with high tourism potential.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Projects with one or more core attraction(s) within the area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Projects with no fundamental problems such as disputes on ownership, unresolved land claims, etc., which could undermine confidence in the project.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Critical/strategic infrastructure such as airports, access roads, telecommunication network, etc. - in place or planned for, including compliance with regulations and legislation – SALA, WULA, SPLUMA, NEMA, etc.). 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Long-term lease on the land (land tenure security). </a:t>
            </a:r>
          </a:p>
          <a:p>
            <a:pPr marL="447675" marR="0" lvl="2" indent="-266700" algn="just" defTabSz="685800" rtl="0" eaLnBrk="1" fontAlgn="base" latinLnBrk="0" hangingPunct="1">
              <a:spcBef>
                <a:spcPct val="0"/>
              </a:spcBef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altLang="en-US" sz="1600" dirty="0"/>
              <a:t>Community buy-in. </a:t>
            </a:r>
          </a:p>
        </p:txBody>
      </p:sp>
    </p:spTree>
    <p:extLst>
      <p:ext uri="{BB962C8B-B14F-4D97-AF65-F5344CB8AC3E}">
        <p14:creationId xmlns:p14="http://schemas.microsoft.com/office/powerpoint/2010/main" val="3851808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49D1D9-E226-3D97-A8D9-D2C98D302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DDF3399-0890-8318-158E-894E275615CE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B6B67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40EA301F-6BF1-EC2F-08C3-0AD09EFD94DE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565FB4-26A8-71F2-272A-547985EB47D1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sz="825" b="1" i="0" u="none" strike="noStrike" kern="1200" cap="none" spc="0" normalizeH="0" baseline="0" noProof="0">
                <a:ln>
                  <a:noFill/>
                </a:ln>
                <a:solidFill>
                  <a:srgbClr val="6D8D75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39D6DE-D548-57D1-BE21-67145B6DFAE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Georgia"/>
                <a:ea typeface="Georgia"/>
                <a:cs typeface="Georgia"/>
              </a:rPr>
              <a:t>Package investment around the visitor journey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4BB165-F75C-3270-F601-1C4D7DFB42FC}"/>
              </a:ext>
            </a:extLst>
          </p:cNvPr>
          <p:cNvSpPr>
            <a:spLocks noGrp="1"/>
          </p:cNvSpPr>
          <p:nvPr/>
        </p:nvSpPr>
        <p:spPr>
          <a:xfrm>
            <a:off x="552450" y="1309702"/>
            <a:ext cx="11096625" cy="461948"/>
          </a:xfrm>
          <a:prstGeom prst="rect">
            <a:avLst/>
          </a:prstGeom>
          <a:solidFill>
            <a:srgbClr val="2C2A25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2CD0BF-1C96-B0DC-3CAA-4E69137874B9}"/>
              </a:ext>
            </a:extLst>
          </p:cNvPr>
          <p:cNvSpPr>
            <a:spLocks noGrp="1"/>
          </p:cNvSpPr>
          <p:nvPr/>
        </p:nvSpPr>
        <p:spPr>
          <a:xfrm>
            <a:off x="781050" y="1466849"/>
            <a:ext cx="2190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endParaRPr kumimoji="0" sz="975" b="1" i="0" u="none" strike="noStrike" kern="1200" cap="none" spc="0" normalizeH="0" baseline="0" noProof="0" dirty="0">
              <a:ln>
                <a:noFill/>
              </a:ln>
              <a:solidFill>
                <a:srgbClr val="FFFDF7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2CB33C-F22E-352E-0B55-A3A6E7E5188D}"/>
              </a:ext>
            </a:extLst>
          </p:cNvPr>
          <p:cNvSpPr>
            <a:spLocks noGrp="1"/>
          </p:cNvSpPr>
          <p:nvPr/>
        </p:nvSpPr>
        <p:spPr>
          <a:xfrm>
            <a:off x="847725" y="1371600"/>
            <a:ext cx="6667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DF7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COMPONENTS OF DESTINATION SUPPLY – TOURISM AS A SYSTEM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C451D1-E930-D4EA-3CC2-6056B4A7EDA2}"/>
              </a:ext>
            </a:extLst>
          </p:cNvPr>
          <p:cNvSpPr>
            <a:spLocks noGrp="1"/>
          </p:cNvSpPr>
          <p:nvPr/>
        </p:nvSpPr>
        <p:spPr>
          <a:xfrm>
            <a:off x="609600" y="1904061"/>
            <a:ext cx="3035968" cy="3038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6B67"/>
                </a:solidFill>
                <a:effectLst/>
                <a:uLnTx/>
                <a:uFillTx/>
                <a:latin typeface="Aptos" panose="020B0004020202020204" pitchFamily="34" charset="0"/>
                <a:ea typeface="Georgia"/>
                <a:cs typeface="Georgia"/>
              </a:rPr>
              <a:t>Attractions/Activities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B6B67"/>
              </a:solidFill>
              <a:effectLst/>
              <a:uLnTx/>
              <a:uFillTx/>
              <a:latin typeface="Aptos" panose="020B0004020202020204" pitchFamily="34" charset="0"/>
              <a:ea typeface="Georgia"/>
              <a:cs typeface="Georgi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25CB93-19C6-FFCA-9249-E5DC6525E8CA}"/>
              </a:ext>
            </a:extLst>
          </p:cNvPr>
          <p:cNvSpPr>
            <a:spLocks noGrp="1"/>
          </p:cNvSpPr>
          <p:nvPr/>
        </p:nvSpPr>
        <p:spPr>
          <a:xfrm>
            <a:off x="4811077" y="1857374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What to see or do?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C2A25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A4FB9458-F518-B055-FF77-376248A678BD}"/>
              </a:ext>
            </a:extLst>
          </p:cNvPr>
          <p:cNvSpPr>
            <a:spLocks noGrp="1"/>
          </p:cNvSpPr>
          <p:nvPr/>
        </p:nvSpPr>
        <p:spPr>
          <a:xfrm>
            <a:off x="847725" y="257175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405AE-0558-4E0D-5318-6C5AE1168937}"/>
              </a:ext>
            </a:extLst>
          </p:cNvPr>
          <p:cNvSpPr>
            <a:spLocks noGrp="1"/>
          </p:cNvSpPr>
          <p:nvPr/>
        </p:nvSpPr>
        <p:spPr>
          <a:xfrm>
            <a:off x="545304" y="2521282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6B67"/>
                </a:solidFill>
                <a:effectLst/>
                <a:uLnTx/>
                <a:uFillTx/>
                <a:latin typeface="Aptos" panose="020B0004020202020204" pitchFamily="34" charset="0"/>
                <a:ea typeface="Georgia"/>
                <a:cs typeface="Georgia"/>
              </a:rPr>
              <a:t>Access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B6B67"/>
              </a:solidFill>
              <a:effectLst/>
              <a:uLnTx/>
              <a:uFillTx/>
              <a:latin typeface="Aptos" panose="020B0004020202020204" pitchFamily="34" charset="0"/>
              <a:ea typeface="Georgia"/>
              <a:cs typeface="Georgia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EEC46B-6912-1C7E-F3F1-A9C091962809}"/>
              </a:ext>
            </a:extLst>
          </p:cNvPr>
          <p:cNvSpPr>
            <a:spLocks noGrp="1"/>
          </p:cNvSpPr>
          <p:nvPr/>
        </p:nvSpPr>
        <p:spPr>
          <a:xfrm>
            <a:off x="4814883" y="2447923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How to get there? (road, rail and air)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C2A25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A1032912-CB73-0B17-545D-5F5BFF6DCAA7}"/>
              </a:ext>
            </a:extLst>
          </p:cNvPr>
          <p:cNvSpPr>
            <a:spLocks noGrp="1"/>
          </p:cNvSpPr>
          <p:nvPr/>
        </p:nvSpPr>
        <p:spPr>
          <a:xfrm>
            <a:off x="895350" y="342900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514C26-6A2A-BA8C-8879-39772607A13E}"/>
              </a:ext>
            </a:extLst>
          </p:cNvPr>
          <p:cNvSpPr>
            <a:spLocks noGrp="1"/>
          </p:cNvSpPr>
          <p:nvPr/>
        </p:nvSpPr>
        <p:spPr>
          <a:xfrm>
            <a:off x="552450" y="3216604"/>
            <a:ext cx="2647950" cy="31432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6B67"/>
                </a:solidFill>
                <a:effectLst/>
                <a:uLnTx/>
                <a:uFillTx/>
                <a:latin typeface="Aptos" panose="020B0004020202020204" pitchFamily="34" charset="0"/>
                <a:ea typeface="Georgia"/>
                <a:cs typeface="Georgia"/>
              </a:rPr>
              <a:t>Accommodation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B6B67"/>
              </a:solidFill>
              <a:effectLst/>
              <a:uLnTx/>
              <a:uFillTx/>
              <a:latin typeface="Aptos" panose="020B0004020202020204" pitchFamily="34" charset="0"/>
              <a:ea typeface="Georgia"/>
              <a:cs typeface="Georgi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F9152A-09B4-7754-FEEE-67AC5DA0A000}"/>
              </a:ext>
            </a:extLst>
          </p:cNvPr>
          <p:cNvSpPr>
            <a:spLocks noGrp="1"/>
          </p:cNvSpPr>
          <p:nvPr/>
        </p:nvSpPr>
        <p:spPr>
          <a:xfrm>
            <a:off x="4811075" y="3146095"/>
            <a:ext cx="42386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What type of accommodation exist? Competitive Analysis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How is the business preforming, i.e. occupancy rate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C2A25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29ADF938-AB6F-D767-C76D-5F61F0637A9D}"/>
              </a:ext>
            </a:extLst>
          </p:cNvPr>
          <p:cNvSpPr>
            <a:spLocks noGrp="1"/>
          </p:cNvSpPr>
          <p:nvPr/>
        </p:nvSpPr>
        <p:spPr>
          <a:xfrm>
            <a:off x="847725" y="373380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551A31-2CC6-0346-88D6-96A210913571}"/>
              </a:ext>
            </a:extLst>
          </p:cNvPr>
          <p:cNvSpPr>
            <a:spLocks noGrp="1"/>
          </p:cNvSpPr>
          <p:nvPr/>
        </p:nvSpPr>
        <p:spPr>
          <a:xfrm>
            <a:off x="552450" y="4533899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r>
              <a:rPr lang="en-US" sz="2000" b="1" dirty="0">
                <a:solidFill>
                  <a:srgbClr val="0B6B67"/>
                </a:solidFill>
                <a:latin typeface="Aptos" panose="020B0004020202020204" pitchFamily="34" charset="0"/>
              </a:rPr>
              <a:t>Amenities</a:t>
            </a:r>
            <a:endParaRPr sz="2000" b="1" dirty="0">
              <a:solidFill>
                <a:srgbClr val="0B6B67"/>
              </a:solidFill>
              <a:latin typeface="Aptos" panose="020B00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841542-79F7-851F-0000-90994735A187}"/>
              </a:ext>
            </a:extLst>
          </p:cNvPr>
          <p:cNvSpPr>
            <a:spLocks noGrp="1"/>
          </p:cNvSpPr>
          <p:nvPr/>
        </p:nvSpPr>
        <p:spPr>
          <a:xfrm>
            <a:off x="4891083" y="4489119"/>
            <a:ext cx="6100767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lang="en-US" sz="200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Basic services available in the destination (service stations, malls/shopping </a:t>
            </a:r>
            <a:r>
              <a:rPr lang="en-US" sz="2000" dirty="0" err="1">
                <a:solidFill>
                  <a:srgbClr val="2C2A25"/>
                </a:solidFill>
                <a:latin typeface="Aptos"/>
                <a:ea typeface="Aptos"/>
                <a:cs typeface="Aptos"/>
              </a:rPr>
              <a:t>centre</a:t>
            </a:r>
            <a:r>
              <a:rPr lang="en-US" sz="200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, connectivity, hospitality, etc. )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C2A25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E8B9972D-028C-1C23-2727-00640BE95DC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97DE35-3BA6-3A45-6805-939D8BC3AE31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sz="675" b="1" i="0" u="none" strike="noStrike" kern="1200" cap="none" spc="0" normalizeH="0" baseline="0" noProof="0">
                <a:ln>
                  <a:noFill/>
                </a:ln>
                <a:solidFill>
                  <a:srgbClr val="6D8D75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8</a:t>
            </a:r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F75357FA-806A-A22A-A5A0-AD3ACD1CCD29}"/>
              </a:ext>
            </a:extLst>
          </p:cNvPr>
          <p:cNvSpPr>
            <a:spLocks noGrp="1"/>
          </p:cNvSpPr>
          <p:nvPr/>
        </p:nvSpPr>
        <p:spPr>
          <a:xfrm>
            <a:off x="781050" y="4419600"/>
            <a:ext cx="100965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06F4632-55CB-DBD6-CD91-7C780301286E}"/>
              </a:ext>
            </a:extLst>
          </p:cNvPr>
          <p:cNvSpPr>
            <a:spLocks noGrp="1"/>
          </p:cNvSpPr>
          <p:nvPr/>
        </p:nvSpPr>
        <p:spPr>
          <a:xfrm>
            <a:off x="412306" y="5695947"/>
            <a:ext cx="228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r>
              <a:rPr lang="en-US" sz="2000" b="1" dirty="0">
                <a:solidFill>
                  <a:srgbClr val="0B6B67"/>
                </a:solidFill>
                <a:latin typeface="Aptos" panose="020B0004020202020204" pitchFamily="34" charset="0"/>
              </a:rPr>
              <a:t>Awareness</a:t>
            </a:r>
            <a:endParaRPr sz="2000" b="1" dirty="0">
              <a:solidFill>
                <a:srgbClr val="0B6B67"/>
              </a:solidFill>
              <a:latin typeface="Aptos" panose="020B00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857F9B-B4D5-20CA-7CCA-218D365F0AFD}"/>
              </a:ext>
            </a:extLst>
          </p:cNvPr>
          <p:cNvSpPr>
            <a:spLocks noGrp="1"/>
          </p:cNvSpPr>
          <p:nvPr/>
        </p:nvSpPr>
        <p:spPr>
          <a:xfrm>
            <a:off x="4811075" y="5610224"/>
            <a:ext cx="4238625" cy="73342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Do locals see the value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touris</a:t>
            </a:r>
            <a:r>
              <a:rPr lang="en-US" sz="200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m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Marketing strategies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C2A25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Signages leading to the projects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C2A25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17165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7FC13C1-F79A-4F21-B2D1-4E7916E5801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9151632-5ACA-46A8-9D91-FDDAC21927F5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F1056E-CF3D-4186-A4D8-80D3275DA6AE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82E6B-3281-4FFE-AE55-AB82A927FA27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Local benefit must be designed into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5FF3EC-4BBE-4B8F-ACDF-4E7147638778}"/>
              </a:ext>
            </a:extLst>
          </p:cNvPr>
          <p:cNvSpPr>
            <a:spLocks noGrp="1"/>
          </p:cNvSpPr>
          <p:nvPr/>
        </p:nvSpPr>
        <p:spPr>
          <a:xfrm>
            <a:off x="628650" y="138112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1275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Participation becomes durable when communities hold defined roles, capabilities and reporting rights across the value chain.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6250" r="6250"/>
          <a:stretch>
            <a:fillRect/>
          </a:stretch>
        </p:blipFill>
        <p:spPr>
          <a:xfrm>
            <a:off x="609600" y="1952625"/>
            <a:ext cx="5000625" cy="381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E41F66-2E1F-463C-8375-116A6E78A15A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304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750" b="0" i="1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750" b="0" i="1">
                <a:solidFill>
                  <a:srgbClr val="6D8D75"/>
                </a:solidFill>
                <a:latin typeface="Aptos"/>
                <a:ea typeface="Aptos"/>
                <a:cs typeface="Aptos"/>
              </a:rPr>
              <a:t>Illustrative community-led experience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40C798-76B8-472C-8C2D-3B5EECE47B4A}"/>
              </a:ext>
            </a:extLst>
          </p:cNvPr>
          <p:cNvSpPr>
            <a:spLocks noGrp="1"/>
          </p:cNvSpPr>
          <p:nvPr/>
        </p:nvSpPr>
        <p:spPr>
          <a:xfrm>
            <a:off x="6191250" y="1981200"/>
            <a:ext cx="2952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85C38"/>
                </a:solidFill>
                <a:latin typeface="Aptos"/>
                <a:ea typeface="Aptos"/>
                <a:cs typeface="Aptos"/>
              </a:rPr>
              <a:t>THE BENEFIT-FLOW RULE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87982-A5DA-4B80-9E64-ABA4A47FB493}"/>
              </a:ext>
            </a:extLst>
          </p:cNvPr>
          <p:cNvSpPr>
            <a:spLocks noGrp="1"/>
          </p:cNvSpPr>
          <p:nvPr/>
        </p:nvSpPr>
        <p:spPr>
          <a:xfrm>
            <a:off x="6191250" y="2305050"/>
            <a:ext cx="476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 i="0">
                <a:solidFill>
                  <a:srgbClr val="0B6B67"/>
                </a:solidFill>
                <a:latin typeface="Georgia"/>
                <a:ea typeface="Georgia"/>
                <a:cs typeface="Georgia"/>
              </a:defRPr>
            </a:pPr>
            <a:r>
              <a:rPr sz="1950" b="1" i="0">
                <a:solidFill>
                  <a:srgbClr val="0B6B67"/>
                </a:solidFill>
                <a:latin typeface="Georgia"/>
                <a:ea typeface="Georgia"/>
                <a:cs typeface="Georgia"/>
              </a:rPr>
              <a:t>Every site agreement should make local value visible and enforceable.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3D24E4-1878-48BF-8CC1-2E5394F8E2C0}"/>
              </a:ext>
            </a:extLst>
          </p:cNvPr>
          <p:cNvSpPr>
            <a:spLocks noGrp="1"/>
          </p:cNvSpPr>
          <p:nvPr/>
        </p:nvSpPr>
        <p:spPr>
          <a:xfrm>
            <a:off x="6210300" y="3238500"/>
            <a:ext cx="428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470716-8B31-491F-BA5D-62EFE2700F65}"/>
              </a:ext>
            </a:extLst>
          </p:cNvPr>
          <p:cNvSpPr>
            <a:spLocks noGrp="1"/>
          </p:cNvSpPr>
          <p:nvPr/>
        </p:nvSpPr>
        <p:spPr>
          <a:xfrm>
            <a:off x="6810375" y="323850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Map rights and stakeholders before procurement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C26804DE-45C9-4EC6-8B88-0D041999A137}"/>
              </a:ext>
            </a:extLst>
          </p:cNvPr>
          <p:cNvSpPr>
            <a:spLocks noGrp="1"/>
          </p:cNvSpPr>
          <p:nvPr/>
        </p:nvSpPr>
        <p:spPr>
          <a:xfrm>
            <a:off x="6191250" y="3695700"/>
            <a:ext cx="4905375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30D51B-57C4-4FD0-B6B6-3264CF7EC97D}"/>
              </a:ext>
            </a:extLst>
          </p:cNvPr>
          <p:cNvSpPr>
            <a:spLocks noGrp="1"/>
          </p:cNvSpPr>
          <p:nvPr/>
        </p:nvSpPr>
        <p:spPr>
          <a:xfrm>
            <a:off x="6210300" y="3829050"/>
            <a:ext cx="428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D81ABC-FE13-41EB-A9EA-6FFCF5D3DE05}"/>
              </a:ext>
            </a:extLst>
          </p:cNvPr>
          <p:cNvSpPr>
            <a:spLocks noGrp="1"/>
          </p:cNvSpPr>
          <p:nvPr/>
        </p:nvSpPr>
        <p:spPr>
          <a:xfrm>
            <a:off x="6810375" y="38290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Set site-specific local procurement and employment targets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0CB08713-C580-4CC9-9C67-79B2FC7B9919}"/>
              </a:ext>
            </a:extLst>
          </p:cNvPr>
          <p:cNvSpPr>
            <a:spLocks noGrp="1"/>
          </p:cNvSpPr>
          <p:nvPr/>
        </p:nvSpPr>
        <p:spPr>
          <a:xfrm>
            <a:off x="6191250" y="4286250"/>
            <a:ext cx="4905375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BD92E3-BAA5-4851-879F-3F93972BA959}"/>
              </a:ext>
            </a:extLst>
          </p:cNvPr>
          <p:cNvSpPr>
            <a:spLocks noGrp="1"/>
          </p:cNvSpPr>
          <p:nvPr/>
        </p:nvSpPr>
        <p:spPr>
          <a:xfrm>
            <a:off x="6210300" y="4419600"/>
            <a:ext cx="428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321E41-3CF9-49CE-B8E6-9353EF8BBB1B}"/>
              </a:ext>
            </a:extLst>
          </p:cNvPr>
          <p:cNvSpPr>
            <a:spLocks noGrp="1"/>
          </p:cNvSpPr>
          <p:nvPr/>
        </p:nvSpPr>
        <p:spPr>
          <a:xfrm>
            <a:off x="6810375" y="441960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Ring-fence training, equipment access and market linkages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874839A9-6EAB-4D68-AD7E-6A46C9636708}"/>
              </a:ext>
            </a:extLst>
          </p:cNvPr>
          <p:cNvSpPr>
            <a:spLocks noGrp="1"/>
          </p:cNvSpPr>
          <p:nvPr/>
        </p:nvSpPr>
        <p:spPr>
          <a:xfrm>
            <a:off x="6191250" y="4876800"/>
            <a:ext cx="4905375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89D1A6-3506-4846-9A58-44E2AF085893}"/>
              </a:ext>
            </a:extLst>
          </p:cNvPr>
          <p:cNvSpPr>
            <a:spLocks noGrp="1"/>
          </p:cNvSpPr>
          <p:nvPr/>
        </p:nvSpPr>
        <p:spPr>
          <a:xfrm>
            <a:off x="6210300" y="5010150"/>
            <a:ext cx="4286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275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114002-4A8E-41C5-AEE4-4578E7422DEF}"/>
              </a:ext>
            </a:extLst>
          </p:cNvPr>
          <p:cNvSpPr>
            <a:spLocks noGrp="1"/>
          </p:cNvSpPr>
          <p:nvPr/>
        </p:nvSpPr>
        <p:spPr>
          <a:xfrm>
            <a:off x="6810375" y="501015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Publish benefit, conservation and grievance outcomes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83E2A06B-627B-4F1E-87F5-55D8FE6345D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B7D12E1-445F-4AE1-8D51-E2CBEEF1982C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Source: Department of Tourism, Framework for Community Participation in Tourism (March 2023). Recommendations are proposed.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F41AD2-F613-4EC9-96A6-DEE98DF8A34B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72245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096B918-81FA-4A4D-ACAD-3E90D27C538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4C03ADC-253B-41CF-8208-EACEE85053F0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D4C272-5A62-4F91-9B82-0C8BACF464D0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851B86-9B61-4DBF-8B0E-34F3E77500E9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One compact, three levels of accountability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6F8EB7-E0EE-4301-B926-EF1B91BB6C21}"/>
              </a:ext>
            </a:extLst>
          </p:cNvPr>
          <p:cNvSpPr>
            <a:spLocks noGrp="1"/>
          </p:cNvSpPr>
          <p:nvPr/>
        </p:nvSpPr>
        <p:spPr>
          <a:xfrm>
            <a:off x="628649" y="1381125"/>
            <a:ext cx="11304267" cy="2571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Each pilot needs a named owner, shared evidence and decision rights that survive departmental boundaries.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7E4341-226A-49A3-9C39-959396FA6938}"/>
              </a:ext>
            </a:extLst>
          </p:cNvPr>
          <p:cNvSpPr>
            <a:spLocks noGrp="1"/>
          </p:cNvSpPr>
          <p:nvPr/>
        </p:nvSpPr>
        <p:spPr>
          <a:xfrm>
            <a:off x="628650" y="2038350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23A394-AE87-4F74-ACDD-F207FA756386}"/>
              </a:ext>
            </a:extLst>
          </p:cNvPr>
          <p:cNvSpPr>
            <a:spLocks noGrp="1"/>
          </p:cNvSpPr>
          <p:nvPr/>
        </p:nvSpPr>
        <p:spPr>
          <a:xfrm>
            <a:off x="628650" y="24765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NATIONAL ENABLING UNIT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4B8C99-44A2-4C7B-8AAB-FA209914F831}"/>
              </a:ext>
            </a:extLst>
          </p:cNvPr>
          <p:cNvSpPr>
            <a:spLocks noGrp="1"/>
          </p:cNvSpPr>
          <p:nvPr/>
        </p:nvSpPr>
        <p:spPr>
          <a:xfrm>
            <a:off x="628650" y="2952750"/>
            <a:ext cx="3048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725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Tourism + DWS + DFFE + Transport / SAMSA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305C5E2-AE59-4FC4-88EC-DEA76AB992B4}"/>
              </a:ext>
            </a:extLst>
          </p:cNvPr>
          <p:cNvSpPr>
            <a:spLocks noGrp="1"/>
          </p:cNvSpPr>
          <p:nvPr/>
        </p:nvSpPr>
        <p:spPr>
          <a:xfrm>
            <a:off x="628650" y="4076700"/>
            <a:ext cx="30480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956B35-8725-4FA7-839E-ABACF5391B0B}"/>
              </a:ext>
            </a:extLst>
          </p:cNvPr>
          <p:cNvSpPr>
            <a:spLocks noGrp="1"/>
          </p:cNvSpPr>
          <p:nvPr/>
        </p:nvSpPr>
        <p:spPr>
          <a:xfrm>
            <a:off x="628650" y="4295775"/>
            <a:ext cx="3048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Select pilots • </a:t>
            </a:r>
            <a:r>
              <a:rPr b="0" i="0" dirty="0" err="1">
                <a:solidFill>
                  <a:srgbClr val="2C2A25"/>
                </a:solidFill>
                <a:latin typeface="Aptos"/>
                <a:ea typeface="Aptos"/>
                <a:cs typeface="Aptos"/>
              </a:rPr>
              <a:t>standardise</a:t>
            </a:r>
            <a:r>
              <a:rPr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 approvals • unblock finance • maintain national dashboard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78B43A7-80D0-4E33-83F3-3EF90F50A475}"/>
              </a:ext>
            </a:extLst>
          </p:cNvPr>
          <p:cNvSpPr>
            <a:spLocks noGrp="1"/>
          </p:cNvSpPr>
          <p:nvPr/>
        </p:nvSpPr>
        <p:spPr>
          <a:xfrm>
            <a:off x="4095750" y="2000250"/>
            <a:ext cx="0" cy="33337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C9DFF9-064A-4E71-BBA8-09613C39A360}"/>
              </a:ext>
            </a:extLst>
          </p:cNvPr>
          <p:cNvSpPr>
            <a:spLocks noGrp="1"/>
          </p:cNvSpPr>
          <p:nvPr/>
        </p:nvSpPr>
        <p:spPr>
          <a:xfrm>
            <a:off x="4286250" y="2038350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B05BEF-E57A-4F89-A161-4D7938DC7356}"/>
              </a:ext>
            </a:extLst>
          </p:cNvPr>
          <p:cNvSpPr>
            <a:spLocks noGrp="1"/>
          </p:cNvSpPr>
          <p:nvPr/>
        </p:nvSpPr>
        <p:spPr>
          <a:xfrm>
            <a:off x="4286250" y="24765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125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DESTINATION COMPACT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199646-5481-4CE6-B99D-5BDFD9509574}"/>
              </a:ext>
            </a:extLst>
          </p:cNvPr>
          <p:cNvSpPr>
            <a:spLocks noGrp="1"/>
          </p:cNvSpPr>
          <p:nvPr/>
        </p:nvSpPr>
        <p:spPr>
          <a:xfrm>
            <a:off x="4286250" y="2952750"/>
            <a:ext cx="3048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725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Province + municipality + water / conservation managers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22C54F45-7A76-4DF3-A7AD-FE7C1843C0B3}"/>
              </a:ext>
            </a:extLst>
          </p:cNvPr>
          <p:cNvSpPr>
            <a:spLocks noGrp="1"/>
          </p:cNvSpPr>
          <p:nvPr/>
        </p:nvSpPr>
        <p:spPr>
          <a:xfrm>
            <a:off x="4286250" y="4076700"/>
            <a:ext cx="30480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1AB5D8-9599-4208-B18E-6F9D6A5C1386}"/>
              </a:ext>
            </a:extLst>
          </p:cNvPr>
          <p:cNvSpPr>
            <a:spLocks noGrp="1"/>
          </p:cNvSpPr>
          <p:nvPr/>
        </p:nvSpPr>
        <p:spPr>
          <a:xfrm>
            <a:off x="4286250" y="4295775"/>
            <a:ext cx="3048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Own the RMP and spatial plan • coordinate infrastructure • enforce environmental and safety gates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0FD0B944-2BFD-4427-819E-9E0AA7272DC9}"/>
              </a:ext>
            </a:extLst>
          </p:cNvPr>
          <p:cNvSpPr>
            <a:spLocks noGrp="1"/>
          </p:cNvSpPr>
          <p:nvPr/>
        </p:nvSpPr>
        <p:spPr>
          <a:xfrm>
            <a:off x="7753350" y="2000250"/>
            <a:ext cx="0" cy="33337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DC4396-182C-4CD9-BB39-493B9DC7D251}"/>
              </a:ext>
            </a:extLst>
          </p:cNvPr>
          <p:cNvSpPr>
            <a:spLocks noGrp="1"/>
          </p:cNvSpPr>
          <p:nvPr/>
        </p:nvSpPr>
        <p:spPr>
          <a:xfrm>
            <a:off x="7943850" y="2038350"/>
            <a:ext cx="552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FE8D0-7C1D-4381-B65B-45324370FE5A}"/>
              </a:ext>
            </a:extLst>
          </p:cNvPr>
          <p:cNvSpPr>
            <a:spLocks noGrp="1"/>
          </p:cNvSpPr>
          <p:nvPr/>
        </p:nvSpPr>
        <p:spPr>
          <a:xfrm>
            <a:off x="7943850" y="24765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LOCAL OPERATING FORUM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CB71F1-EFA5-45C1-A86F-5FA29347D577}"/>
              </a:ext>
            </a:extLst>
          </p:cNvPr>
          <p:cNvSpPr>
            <a:spLocks noGrp="1"/>
          </p:cNvSpPr>
          <p:nvPr/>
        </p:nvSpPr>
        <p:spPr>
          <a:xfrm>
            <a:off x="7943850" y="2952750"/>
            <a:ext cx="3048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Communities + operators + rights holders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3DA6D040-E7C5-46D9-BFCC-25CBF8661A57}"/>
              </a:ext>
            </a:extLst>
          </p:cNvPr>
          <p:cNvSpPr>
            <a:spLocks noGrp="1"/>
          </p:cNvSpPr>
          <p:nvPr/>
        </p:nvSpPr>
        <p:spPr>
          <a:xfrm>
            <a:off x="7943850" y="4076700"/>
            <a:ext cx="30480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87C1CF-D60A-4B96-B117-96CB02D44D31}"/>
              </a:ext>
            </a:extLst>
          </p:cNvPr>
          <p:cNvSpPr>
            <a:spLocks noGrp="1"/>
          </p:cNvSpPr>
          <p:nvPr/>
        </p:nvSpPr>
        <p:spPr>
          <a:xfrm>
            <a:off x="7943850" y="4295775"/>
            <a:ext cx="3048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C2A25"/>
                </a:solidFill>
                <a:latin typeface="Aptos"/>
                <a:ea typeface="Aptos"/>
                <a:cs typeface="Aptos"/>
              </a:rPr>
              <a:t>Allocate operating roles • monitor visitor impacts • report benefits • resolve grievances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D4E521-9F8B-4C47-BFAD-B099FBE946B1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972800" cy="552450"/>
          </a:xfrm>
          <a:prstGeom prst="rect">
            <a:avLst/>
          </a:prstGeom>
          <a:solidFill>
            <a:srgbClr val="B85C3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F6124A-92E5-47B0-BABC-F616D21BC62B}"/>
              </a:ext>
            </a:extLst>
          </p:cNvPr>
          <p:cNvSpPr>
            <a:spLocks noGrp="1"/>
          </p:cNvSpPr>
          <p:nvPr/>
        </p:nvSpPr>
        <p:spPr>
          <a:xfrm>
            <a:off x="781050" y="5800725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COMMON CONTROL PLANE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C0BBB0-F82F-4913-A91E-EC2739E8689F}"/>
              </a:ext>
            </a:extLst>
          </p:cNvPr>
          <p:cNvSpPr>
            <a:spLocks noGrp="1"/>
          </p:cNvSpPr>
          <p:nvPr/>
        </p:nvSpPr>
        <p:spPr>
          <a:xfrm>
            <a:off x="3048000" y="5791200"/>
            <a:ext cx="800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DF7"/>
                </a:solidFill>
                <a:latin typeface="Aptos"/>
                <a:ea typeface="Aptos"/>
                <a:cs typeface="Aptos"/>
              </a:rPr>
              <a:t>Water quality • safety • visitor pressure • local benefit • financial performance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B0FFFD3C-43B8-4DCE-96CF-811721347C3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C86190-A29E-43BF-A3F0-C2823CC3F07B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Sources: DWS RMP framework; Hartbeespoort multi-stakeholder steering committee (Nov 2024). Governance model is proposed.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96E3FE-42E3-4509-AA60-7BCBEE0FC96C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16565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E2CE79A4-7CF1-4C14-B10D-8C29AEC2352E}"/>
              </a:ext>
            </a:extLst>
          </p:cNvPr>
          <p:cNvSpPr>
            <a:spLocks noGrp="1"/>
          </p:cNvSpPr>
          <p:nvPr/>
        </p:nvSpPr>
        <p:spPr>
          <a:xfrm>
            <a:off x="362451" y="247649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SOUTH AFRICA  |  INLAND WATERWAYS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BCAF0D7-25BD-459D-B52E-65CBCC91F48F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272A3E-61AC-45D9-8DC1-4EFA8F0F252C}"/>
              </a:ext>
            </a:extLst>
          </p:cNvPr>
          <p:cNvSpPr>
            <a:spLocks noGrp="1"/>
          </p:cNvSpPr>
          <p:nvPr/>
        </p:nvSpPr>
        <p:spPr>
          <a:xfrm>
            <a:off x="11144250" y="266700"/>
            <a:ext cx="438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99EAA-B5AE-4D25-BB87-76B367B013B1}"/>
              </a:ext>
            </a:extLst>
          </p:cNvPr>
          <p:cNvSpPr>
            <a:spLocks noGrp="1"/>
          </p:cNvSpPr>
          <p:nvPr/>
        </p:nvSpPr>
        <p:spPr>
          <a:xfrm>
            <a:off x="333376" y="807718"/>
            <a:ext cx="1066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 i="0">
                <a:solidFill>
                  <a:srgbClr val="2C2A25"/>
                </a:solidFill>
                <a:latin typeface="Georgia"/>
                <a:ea typeface="Georgia"/>
                <a:cs typeface="Georgia"/>
              </a:defRPr>
            </a:pPr>
            <a:r>
              <a:rPr sz="2850" b="1" i="0" dirty="0">
                <a:solidFill>
                  <a:srgbClr val="2C2A25"/>
                </a:solidFill>
                <a:latin typeface="Georgia"/>
                <a:ea typeface="Georgia"/>
                <a:cs typeface="Georgia"/>
              </a:rPr>
              <a:t>Move from portfolio scan to scale in 36 months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634A5-4384-476E-8848-33211041332F}"/>
              </a:ext>
            </a:extLst>
          </p:cNvPr>
          <p:cNvSpPr>
            <a:spLocks noGrp="1"/>
          </p:cNvSpPr>
          <p:nvPr/>
        </p:nvSpPr>
        <p:spPr>
          <a:xfrm>
            <a:off x="323850" y="1417321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6D8D75"/>
                </a:solidFill>
                <a:latin typeface="Aptos"/>
                <a:ea typeface="Aptos"/>
                <a:cs typeface="Aptos"/>
              </a:rPr>
              <a:t>Use gated pilots to learn quickly, protect public value and build a bankable national pipeline.</a:t>
            </a:r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2F4A9A06-422A-4D77-A6E0-9F3CDCE193C9}"/>
              </a:ext>
            </a:extLst>
          </p:cNvPr>
          <p:cNvSpPr>
            <a:spLocks noGrp="1"/>
          </p:cNvSpPr>
          <p:nvPr/>
        </p:nvSpPr>
        <p:spPr>
          <a:xfrm>
            <a:off x="523876" y="2781300"/>
            <a:ext cx="10477500" cy="0"/>
          </a:xfrm>
          <a:prstGeom prst="line">
            <a:avLst/>
          </a:prstGeom>
          <a:noFill/>
          <a:ln w="38100">
            <a:solidFill>
              <a:srgbClr val="0B6B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45027F2-A91C-42BA-B4A5-65DFAF487941}"/>
              </a:ext>
            </a:extLst>
          </p:cNvPr>
          <p:cNvSpPr>
            <a:spLocks noGrp="1"/>
          </p:cNvSpPr>
          <p:nvPr/>
        </p:nvSpPr>
        <p:spPr>
          <a:xfrm>
            <a:off x="1304925" y="2609850"/>
            <a:ext cx="342900" cy="342900"/>
          </a:xfrm>
          <a:prstGeom prst="ellipse">
            <a:avLst/>
          </a:prstGeom>
          <a:solidFill>
            <a:srgbClr val="0B6B6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43EDFD-148C-45CC-8FE7-26DDC6298489}"/>
              </a:ext>
            </a:extLst>
          </p:cNvPr>
          <p:cNvSpPr>
            <a:spLocks noGrp="1"/>
          </p:cNvSpPr>
          <p:nvPr/>
        </p:nvSpPr>
        <p:spPr>
          <a:xfrm>
            <a:off x="252412" y="20383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 i="0">
                <a:solidFill>
                  <a:srgbClr val="0B6B67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0B6B67"/>
                </a:solidFill>
                <a:latin typeface="Aptos Display"/>
                <a:ea typeface="Aptos Display"/>
                <a:cs typeface="Aptos Display"/>
              </a:rPr>
              <a:t>0–6 MONTHS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D5BE-61C8-4F33-AA3B-00224B2A9CF6}"/>
              </a:ext>
            </a:extLst>
          </p:cNvPr>
          <p:cNvSpPr>
            <a:spLocks noGrp="1"/>
          </p:cNvSpPr>
          <p:nvPr/>
        </p:nvSpPr>
        <p:spPr>
          <a:xfrm>
            <a:off x="95250" y="3181350"/>
            <a:ext cx="2762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125" b="1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SELECT + BASELINE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146939-1481-4BE9-A844-C377B5162AE4}"/>
              </a:ext>
            </a:extLst>
          </p:cNvPr>
          <p:cNvSpPr>
            <a:spLocks noGrp="1"/>
          </p:cNvSpPr>
          <p:nvPr/>
        </p:nvSpPr>
        <p:spPr>
          <a:xfrm>
            <a:off x="252412" y="3562350"/>
            <a:ext cx="3359468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</a:t>
            </a:r>
            <a:r>
              <a:rPr sz="1600" dirty="0">
                <a:solidFill>
                  <a:srgbClr val="2C2A25"/>
                </a:solidFill>
                <a:latin typeface="Aptos"/>
              </a:rPr>
              <a:t>Screen 10–15 candidate sites</a:t>
            </a:r>
          </a:p>
          <a:p>
            <a:pPr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dirty="0">
                <a:solidFill>
                  <a:srgbClr val="2C2A25"/>
                </a:solidFill>
                <a:latin typeface="Aptos"/>
              </a:rPr>
              <a:t>• Select 3 pilots</a:t>
            </a:r>
          </a:p>
          <a:p>
            <a:pPr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dirty="0">
                <a:solidFill>
                  <a:srgbClr val="2C2A25"/>
                </a:solidFill>
                <a:latin typeface="Aptos"/>
              </a:rPr>
              <a:t>• Complete water, safety, rights and demand baselines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0B9CA3-FF4B-4B4F-839A-10C650467693}"/>
              </a:ext>
            </a:extLst>
          </p:cNvPr>
          <p:cNvSpPr>
            <a:spLocks noGrp="1"/>
          </p:cNvSpPr>
          <p:nvPr/>
        </p:nvSpPr>
        <p:spPr>
          <a:xfrm>
            <a:off x="5210175" y="2609850"/>
            <a:ext cx="342900" cy="342900"/>
          </a:xfrm>
          <a:prstGeom prst="ellipse">
            <a:avLst/>
          </a:prstGeom>
          <a:solidFill>
            <a:srgbClr val="B85C3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E232FF-B226-40E3-8809-D2A8736B2814}"/>
              </a:ext>
            </a:extLst>
          </p:cNvPr>
          <p:cNvSpPr>
            <a:spLocks noGrp="1"/>
          </p:cNvSpPr>
          <p:nvPr/>
        </p:nvSpPr>
        <p:spPr>
          <a:xfrm>
            <a:off x="4257675" y="20383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6–18</a:t>
            </a:r>
            <a:r>
              <a:rPr sz="12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sz="2000"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MONTHS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E08C3B-32C9-4088-BA96-F8FD959524E8}"/>
              </a:ext>
            </a:extLst>
          </p:cNvPr>
          <p:cNvSpPr>
            <a:spLocks noGrp="1"/>
          </p:cNvSpPr>
          <p:nvPr/>
        </p:nvSpPr>
        <p:spPr>
          <a:xfrm>
            <a:off x="3620503" y="3209924"/>
            <a:ext cx="2762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/>
            <a:r>
              <a:rPr sz="2000" b="1" dirty="0">
                <a:solidFill>
                  <a:srgbClr val="2C2A25"/>
                </a:solidFill>
                <a:latin typeface="Aptos"/>
              </a:rPr>
              <a:t>DE-RISK + PILOT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4EBE0C-42F0-4679-B1F2-BEAB4215FFC3}"/>
              </a:ext>
            </a:extLst>
          </p:cNvPr>
          <p:cNvSpPr>
            <a:spLocks noGrp="1"/>
          </p:cNvSpPr>
          <p:nvPr/>
        </p:nvSpPr>
        <p:spPr>
          <a:xfrm>
            <a:off x="3805237" y="3590925"/>
            <a:ext cx="4581526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Approve destination compacts and RMP actions</a:t>
            </a:r>
          </a:p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Deliver public-good fixes</a:t>
            </a:r>
          </a:p>
          <a:p>
            <a:pPr algn="l">
              <a:defRPr sz="1125" b="0" i="0">
                <a:solidFill>
                  <a:srgbClr val="2C2A25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2C2A25"/>
                </a:solidFill>
                <a:latin typeface="Aptos"/>
                <a:ea typeface="Aptos"/>
                <a:cs typeface="Aptos"/>
              </a:rPr>
              <a:t>• Procure operators and enterprise support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C2613E-53F2-48EE-975A-CD891595BF0A}"/>
              </a:ext>
            </a:extLst>
          </p:cNvPr>
          <p:cNvSpPr>
            <a:spLocks noGrp="1"/>
          </p:cNvSpPr>
          <p:nvPr/>
        </p:nvSpPr>
        <p:spPr>
          <a:xfrm>
            <a:off x="9115425" y="2609850"/>
            <a:ext cx="342900" cy="342900"/>
          </a:xfrm>
          <a:prstGeom prst="ellipse">
            <a:avLst/>
          </a:prstGeom>
          <a:solidFill>
            <a:srgbClr val="0B6B6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7C8E52-458D-4507-B4FC-198610402A95}"/>
              </a:ext>
            </a:extLst>
          </p:cNvPr>
          <p:cNvSpPr>
            <a:spLocks noGrp="1"/>
          </p:cNvSpPr>
          <p:nvPr/>
        </p:nvSpPr>
        <p:spPr>
          <a:xfrm>
            <a:off x="8611101" y="2038350"/>
            <a:ext cx="190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 i="0">
                <a:solidFill>
                  <a:srgbClr val="0B6B67"/>
                </a:solidFill>
                <a:latin typeface="Aptos Display"/>
                <a:ea typeface="Aptos Display"/>
                <a:cs typeface="Aptos Display"/>
              </a:defRPr>
            </a:pPr>
            <a:r>
              <a:rPr sz="2000" b="1" i="0" dirty="0">
                <a:solidFill>
                  <a:srgbClr val="0B6B67"/>
                </a:solidFill>
                <a:latin typeface="Aptos Display"/>
                <a:ea typeface="Aptos Display"/>
                <a:cs typeface="Aptos Display"/>
              </a:rPr>
              <a:t>18–36 MONTHS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7B70F1-C1C8-4026-9C49-036A9C9EF346}"/>
              </a:ext>
            </a:extLst>
          </p:cNvPr>
          <p:cNvSpPr>
            <a:spLocks noGrp="1"/>
          </p:cNvSpPr>
          <p:nvPr/>
        </p:nvSpPr>
        <p:spPr>
          <a:xfrm>
            <a:off x="8382000" y="3171826"/>
            <a:ext cx="2762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/>
            <a:r>
              <a:rPr sz="2000" b="1" dirty="0">
                <a:solidFill>
                  <a:srgbClr val="2C2A25"/>
                </a:solidFill>
                <a:latin typeface="Aptos"/>
              </a:rPr>
              <a:t>SCALE + REPLICATE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6A9BCE-723F-4D92-BF1B-573E5A8668DD}"/>
              </a:ext>
            </a:extLst>
          </p:cNvPr>
          <p:cNvSpPr>
            <a:spLocks noGrp="1"/>
          </p:cNvSpPr>
          <p:nvPr/>
        </p:nvSpPr>
        <p:spPr>
          <a:xfrm>
            <a:off x="8420099" y="3569968"/>
            <a:ext cx="3857625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r>
              <a:rPr sz="1600" dirty="0">
                <a:solidFill>
                  <a:srgbClr val="2C2A25"/>
                </a:solidFill>
                <a:latin typeface="Aptos"/>
              </a:rPr>
              <a:t>• Evaluate pilot economics and impacts</a:t>
            </a:r>
          </a:p>
          <a:p>
            <a:r>
              <a:rPr sz="1600" dirty="0">
                <a:solidFill>
                  <a:srgbClr val="2C2A25"/>
                </a:solidFill>
                <a:latin typeface="Aptos"/>
              </a:rPr>
              <a:t>• </a:t>
            </a:r>
            <a:r>
              <a:rPr sz="1600" dirty="0" err="1">
                <a:solidFill>
                  <a:srgbClr val="2C2A25"/>
                </a:solidFill>
                <a:latin typeface="Aptos"/>
              </a:rPr>
              <a:t>Standardise</a:t>
            </a:r>
            <a:r>
              <a:rPr sz="1600" dirty="0">
                <a:solidFill>
                  <a:srgbClr val="2C2A25"/>
                </a:solidFill>
                <a:latin typeface="Aptos"/>
              </a:rPr>
              <a:t> contracts and data</a:t>
            </a:r>
          </a:p>
          <a:p>
            <a:r>
              <a:rPr sz="1600" dirty="0">
                <a:solidFill>
                  <a:srgbClr val="2C2A25"/>
                </a:solidFill>
                <a:latin typeface="Aptos"/>
              </a:rPr>
              <a:t>• Expand only where gates are met</a:t>
            </a:r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80023BE0-6AB1-4CB3-958A-8B7A58747D5A}"/>
              </a:ext>
            </a:extLst>
          </p:cNvPr>
          <p:cNvSpPr>
            <a:spLocks noGrp="1"/>
          </p:cNvSpPr>
          <p:nvPr/>
        </p:nvSpPr>
        <p:spPr>
          <a:xfrm>
            <a:off x="-3790950" y="552450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6493F3-E439-4112-81C8-57384C3E0B95}"/>
              </a:ext>
            </a:extLst>
          </p:cNvPr>
          <p:cNvSpPr>
            <a:spLocks noGrp="1"/>
          </p:cNvSpPr>
          <p:nvPr/>
        </p:nvSpPr>
        <p:spPr>
          <a:xfrm>
            <a:off x="579019" y="5143500"/>
            <a:ext cx="2753727" cy="1333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75" b="1" i="0">
                <a:solidFill>
                  <a:srgbClr val="B85C3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B85C38"/>
                </a:solidFill>
                <a:latin typeface="Aptos"/>
                <a:ea typeface="Aptos"/>
                <a:cs typeface="Aptos"/>
              </a:rPr>
              <a:t>DECISION-GATE KPIs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F09C71-394B-4108-8C62-F2B515B33373}"/>
              </a:ext>
            </a:extLst>
          </p:cNvPr>
          <p:cNvSpPr>
            <a:spLocks noGrp="1"/>
          </p:cNvSpPr>
          <p:nvPr/>
        </p:nvSpPr>
        <p:spPr>
          <a:xfrm>
            <a:off x="609600" y="55626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Water-quality threshold</a:t>
            </a: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7DC7D163-3917-43E6-BF4A-366C337C7319}"/>
              </a:ext>
            </a:extLst>
          </p:cNvPr>
          <p:cNvSpPr>
            <a:spLocks noGrp="1"/>
          </p:cNvSpPr>
          <p:nvPr/>
        </p:nvSpPr>
        <p:spPr>
          <a:xfrm>
            <a:off x="2705100" y="5524500"/>
            <a:ext cx="0" cy="5143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8D315D-FCEA-4B96-AD4A-91A9D0BE2DB9}"/>
              </a:ext>
            </a:extLst>
          </p:cNvPr>
          <p:cNvSpPr>
            <a:spLocks noGrp="1"/>
          </p:cNvSpPr>
          <p:nvPr/>
        </p:nvSpPr>
        <p:spPr>
          <a:xfrm>
            <a:off x="2800350" y="55626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Safety incidents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17159A01-0AF3-4835-9F93-D9F6D813FB18}"/>
              </a:ext>
            </a:extLst>
          </p:cNvPr>
          <p:cNvSpPr>
            <a:spLocks noGrp="1"/>
          </p:cNvSpPr>
          <p:nvPr/>
        </p:nvSpPr>
        <p:spPr>
          <a:xfrm>
            <a:off x="4895850" y="5524500"/>
            <a:ext cx="0" cy="5143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DB3C01-AD18-4C54-8239-8606BFC924FB}"/>
              </a:ext>
            </a:extLst>
          </p:cNvPr>
          <p:cNvSpPr>
            <a:spLocks noGrp="1"/>
          </p:cNvSpPr>
          <p:nvPr/>
        </p:nvSpPr>
        <p:spPr>
          <a:xfrm>
            <a:off x="4991100" y="55626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Local jobs + suppliers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3113DB38-A5EC-43B5-BC65-27174E85B51A}"/>
              </a:ext>
            </a:extLst>
          </p:cNvPr>
          <p:cNvSpPr>
            <a:spLocks noGrp="1"/>
          </p:cNvSpPr>
          <p:nvPr/>
        </p:nvSpPr>
        <p:spPr>
          <a:xfrm>
            <a:off x="7086600" y="5524500"/>
            <a:ext cx="0" cy="5143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CCD4347-5056-4668-904A-8D4AFFC160B4}"/>
              </a:ext>
            </a:extLst>
          </p:cNvPr>
          <p:cNvSpPr>
            <a:spLocks noGrp="1"/>
          </p:cNvSpPr>
          <p:nvPr/>
        </p:nvSpPr>
        <p:spPr>
          <a:xfrm>
            <a:off x="7181850" y="55626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>
                <a:solidFill>
                  <a:srgbClr val="0B6B67"/>
                </a:solidFill>
                <a:latin typeface="Aptos"/>
                <a:ea typeface="Aptos"/>
                <a:cs typeface="Aptos"/>
              </a:rPr>
              <a:t>Visitor spend + satisfaction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14CA196D-8E1A-4EF4-BEAC-1944658E50C4}"/>
              </a:ext>
            </a:extLst>
          </p:cNvPr>
          <p:cNvSpPr>
            <a:spLocks noGrp="1"/>
          </p:cNvSpPr>
          <p:nvPr/>
        </p:nvSpPr>
        <p:spPr>
          <a:xfrm>
            <a:off x="9277350" y="5524500"/>
            <a:ext cx="0" cy="51435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775ECA-E024-403E-8431-6AE7F00B031A}"/>
              </a:ext>
            </a:extLst>
          </p:cNvPr>
          <p:cNvSpPr>
            <a:spLocks noGrp="1"/>
          </p:cNvSpPr>
          <p:nvPr/>
        </p:nvSpPr>
        <p:spPr>
          <a:xfrm>
            <a:off x="9372600" y="5562600"/>
            <a:ext cx="1952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050" b="1" i="0">
                <a:solidFill>
                  <a:srgbClr val="0B6B67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6B67"/>
                </a:solidFill>
                <a:latin typeface="Aptos"/>
                <a:ea typeface="Aptos"/>
                <a:cs typeface="Aptos"/>
              </a:rPr>
              <a:t>Biodiversity condition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0A6CD8FE-528C-4E7A-88C8-1B4C0B4CF7A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D7C7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266D920-BD15-4F37-94FE-8A7F22385B33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00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675" b="0" i="0">
                <a:solidFill>
                  <a:srgbClr val="6D8D75"/>
                </a:solidFill>
                <a:latin typeface="Aptos"/>
                <a:ea typeface="Aptos"/>
                <a:cs typeface="Aptos"/>
              </a:defRPr>
            </a:pPr>
            <a:r>
              <a:rPr sz="675" b="0" i="0">
                <a:solidFill>
                  <a:srgbClr val="6D8D75"/>
                </a:solidFill>
                <a:latin typeface="Aptos"/>
                <a:ea typeface="Aptos"/>
                <a:cs typeface="Aptos"/>
              </a:rPr>
              <a:t>Roadmap and KPIs are proposed, informed by DWS RMP, Tourism community-participation and National Treasury PPP guidance.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36BB96A-BD07-4472-A5FC-0AA122735FBE}"/>
              </a:ext>
            </a:extLst>
          </p:cNvPr>
          <p:cNvSpPr>
            <a:spLocks noGrp="1"/>
          </p:cNvSpPr>
          <p:nvPr/>
        </p:nvSpPr>
        <p:spPr>
          <a:xfrm>
            <a:off x="11144250" y="6496050"/>
            <a:ext cx="4381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6D8D75"/>
                </a:solidFill>
                <a:latin typeface="Aptos Display"/>
                <a:ea typeface="Aptos Display"/>
                <a:cs typeface="Aptos Display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31241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6B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DB6D0D0-6BB7-48D8-8FC0-824AECE1CDB0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BFD7D3"/>
                </a:solidFill>
                <a:latin typeface="Aptos"/>
                <a:ea typeface="Aptos"/>
                <a:cs typeface="Aptos"/>
              </a:rPr>
              <a:t>DECISION REQUIRED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D954548-EFD6-4F65-8CC5-D5DA0DAF06F8}"/>
              </a:ext>
            </a:extLst>
          </p:cNvPr>
          <p:cNvSpPr>
            <a:spLocks noGrp="1"/>
          </p:cNvSpPr>
          <p:nvPr/>
        </p:nvSpPr>
        <p:spPr>
          <a:xfrm>
            <a:off x="685800" y="838200"/>
            <a:ext cx="10820400" cy="0"/>
          </a:xfrm>
          <a:prstGeom prst="lin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46B54-EC85-4762-9324-CA081BB02D1B}"/>
              </a:ext>
            </a:extLst>
          </p:cNvPr>
          <p:cNvSpPr>
            <a:spLocks noGrp="1"/>
          </p:cNvSpPr>
          <p:nvPr/>
        </p:nvSpPr>
        <p:spPr>
          <a:xfrm>
            <a:off x="685800" y="1190625"/>
            <a:ext cx="8382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30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Authorise</a:t>
            </a:r>
            <a:r>
              <a:rPr sz="33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 a 90-day national pilot mandate.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5EB406-2A10-4B25-B6CD-D4679FC851DD}"/>
              </a:ext>
            </a:extLst>
          </p:cNvPr>
          <p:cNvSpPr>
            <a:spLocks noGrp="1"/>
          </p:cNvSpPr>
          <p:nvPr/>
        </p:nvSpPr>
        <p:spPr>
          <a:xfrm>
            <a:off x="781050" y="276225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002FD1-DD6A-4E33-9E1F-45CBC7E25A7A}"/>
              </a:ext>
            </a:extLst>
          </p:cNvPr>
          <p:cNvSpPr>
            <a:spLocks noGrp="1"/>
          </p:cNvSpPr>
          <p:nvPr/>
        </p:nvSpPr>
        <p:spPr>
          <a:xfrm>
            <a:off x="1476375" y="2743200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BFD7D3"/>
                </a:solidFill>
                <a:latin typeface="Aptos"/>
                <a:ea typeface="Aptos"/>
                <a:cs typeface="Aptos"/>
              </a:rPr>
              <a:t>Convene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B9BEC1-4A9C-47DC-84A4-0EB467D94B7B}"/>
              </a:ext>
            </a:extLst>
          </p:cNvPr>
          <p:cNvSpPr>
            <a:spLocks noGrp="1"/>
          </p:cNvSpPr>
          <p:nvPr/>
        </p:nvSpPr>
        <p:spPr>
          <a:xfrm>
            <a:off x="3190875" y="2724150"/>
            <a:ext cx="647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Name a joint Tourism–DWS–DFFE–Transport sponsor and delivery team.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B970D72A-5782-403F-9029-12FAFC202461}"/>
              </a:ext>
            </a:extLst>
          </p:cNvPr>
          <p:cNvSpPr>
            <a:spLocks noGrp="1"/>
          </p:cNvSpPr>
          <p:nvPr/>
        </p:nvSpPr>
        <p:spPr>
          <a:xfrm>
            <a:off x="-1198245" y="2381250"/>
            <a:ext cx="8239125" cy="0"/>
          </a:xfrm>
          <a:prstGeom prst="lin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16CA4E-EC89-493C-9115-FCFA07BDE5C3}"/>
              </a:ext>
            </a:extLst>
          </p:cNvPr>
          <p:cNvSpPr>
            <a:spLocks noGrp="1"/>
          </p:cNvSpPr>
          <p:nvPr/>
        </p:nvSpPr>
        <p:spPr>
          <a:xfrm>
            <a:off x="781050" y="363855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20CAA1-AE42-4BAA-B359-52E917E407C5}"/>
              </a:ext>
            </a:extLst>
          </p:cNvPr>
          <p:cNvSpPr>
            <a:spLocks noGrp="1"/>
          </p:cNvSpPr>
          <p:nvPr/>
        </p:nvSpPr>
        <p:spPr>
          <a:xfrm>
            <a:off x="1476375" y="3619500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BFD7D3"/>
                </a:solidFill>
                <a:latin typeface="Aptos"/>
                <a:ea typeface="Aptos"/>
                <a:cs typeface="Aptos"/>
              </a:rPr>
              <a:t>Select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F4C8D-A44E-4266-A311-40D378984D0D}"/>
              </a:ext>
            </a:extLst>
          </p:cNvPr>
          <p:cNvSpPr>
            <a:spLocks noGrp="1"/>
          </p:cNvSpPr>
          <p:nvPr/>
        </p:nvSpPr>
        <p:spPr>
          <a:xfrm>
            <a:off x="3190875" y="3600450"/>
            <a:ext cx="647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dirty="0">
                <a:solidFill>
                  <a:srgbClr val="FFFDF7"/>
                </a:solidFill>
                <a:latin typeface="Aptos"/>
              </a:rPr>
              <a:t>Screen</a:t>
            </a:r>
            <a:r>
              <a:rPr sz="127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600" dirty="0">
                <a:solidFill>
                  <a:srgbClr val="FFFDF7"/>
                </a:solidFill>
                <a:latin typeface="Aptos"/>
              </a:rPr>
              <a:t>the national portfolio and designate three contrasting pilot destinations.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6AAB241-DBB6-492A-8078-7277628BF76D}"/>
              </a:ext>
            </a:extLst>
          </p:cNvPr>
          <p:cNvSpPr>
            <a:spLocks noGrp="1"/>
          </p:cNvSpPr>
          <p:nvPr/>
        </p:nvSpPr>
        <p:spPr>
          <a:xfrm>
            <a:off x="1476375" y="4248150"/>
            <a:ext cx="8239125" cy="0"/>
          </a:xfrm>
          <a:prstGeom prst="lin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93D7A6-8376-4A7C-BEBF-71CC55DB08D7}"/>
              </a:ext>
            </a:extLst>
          </p:cNvPr>
          <p:cNvSpPr>
            <a:spLocks noGrp="1"/>
          </p:cNvSpPr>
          <p:nvPr/>
        </p:nvSpPr>
        <p:spPr>
          <a:xfrm>
            <a:off x="781050" y="4514850"/>
            <a:ext cx="47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b="1" i="0" dirty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F1B13B-4739-4ED0-874C-DBD5CC920630}"/>
              </a:ext>
            </a:extLst>
          </p:cNvPr>
          <p:cNvSpPr>
            <a:spLocks noGrp="1"/>
          </p:cNvSpPr>
          <p:nvPr/>
        </p:nvSpPr>
        <p:spPr>
          <a:xfrm>
            <a:off x="1476375" y="4495800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1600" b="1" i="0" dirty="0">
                <a:solidFill>
                  <a:srgbClr val="BFD7D3"/>
                </a:solidFill>
                <a:latin typeface="Aptos"/>
                <a:ea typeface="Aptos"/>
                <a:cs typeface="Aptos"/>
              </a:rPr>
              <a:t>Baseline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575F7A-F5DC-4B58-A3A6-F0BAA7583CF1}"/>
              </a:ext>
            </a:extLst>
          </p:cNvPr>
          <p:cNvSpPr>
            <a:spLocks noGrp="1"/>
          </p:cNvSpPr>
          <p:nvPr/>
        </p:nvSpPr>
        <p:spPr>
          <a:xfrm>
            <a:off x="3190875" y="4476750"/>
            <a:ext cx="647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600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Fund water-quality, safety, rights, demand and local-benefit diagnostics before procurement.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C1ED23-B50A-4958-B9AF-AEB3F88DCA18}"/>
              </a:ext>
            </a:extLst>
          </p:cNvPr>
          <p:cNvSpPr>
            <a:spLocks noGrp="1"/>
          </p:cNvSpPr>
          <p:nvPr/>
        </p:nvSpPr>
        <p:spPr>
          <a:xfrm>
            <a:off x="9858375" y="2381250"/>
            <a:ext cx="18097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64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defRPr>
            </a:pPr>
            <a:r>
              <a:rPr sz="6450" b="1" i="0">
                <a:solidFill>
                  <a:srgbClr val="B85C38"/>
                </a:solidFill>
                <a:latin typeface="Aptos Display"/>
                <a:ea typeface="Aptos Display"/>
                <a:cs typeface="Aptos Display"/>
              </a:rPr>
              <a:t>90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EAEAEB-D268-4487-A693-EB788BBB048B}"/>
              </a:ext>
            </a:extLst>
          </p:cNvPr>
          <p:cNvSpPr>
            <a:spLocks noGrp="1"/>
          </p:cNvSpPr>
          <p:nvPr/>
        </p:nvSpPr>
        <p:spPr>
          <a:xfrm>
            <a:off x="10001250" y="35623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 i="0">
                <a:solidFill>
                  <a:srgbClr val="BFD7D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BFD7D3"/>
                </a:solidFill>
                <a:latin typeface="Aptos"/>
                <a:ea typeface="Aptos"/>
                <a:cs typeface="Aptos"/>
              </a:rPr>
              <a:t>DAYS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AA492AAA-15FE-4CED-BC59-D104D5A780BA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820400" cy="0"/>
          </a:xfrm>
          <a:prstGeom prst="lin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BEA563-F9E1-4F99-B8C7-43FBFF55B65A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00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275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FFFDF7"/>
                </a:solidFill>
                <a:latin typeface="Aptos"/>
              </a:rPr>
              <a:t>The goal is not more activity on water. It is more public value from healthier water.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EB6177-5B43-4D41-9C66-F8E66124EFE9}"/>
              </a:ext>
            </a:extLst>
          </p:cNvPr>
          <p:cNvSpPr>
            <a:spLocks noGrp="1"/>
          </p:cNvSpPr>
          <p:nvPr/>
        </p:nvSpPr>
        <p:spPr>
          <a:xfrm>
            <a:off x="11096625" y="630555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 i="0">
                <a:solidFill>
                  <a:srgbClr val="BFD7D3"/>
                </a:solidFill>
                <a:latin typeface="Aptos Display"/>
                <a:ea typeface="Aptos Display"/>
                <a:cs typeface="Aptos Display"/>
              </a:defRPr>
            </a:pPr>
            <a:r>
              <a:rPr sz="675" b="1" i="0">
                <a:solidFill>
                  <a:srgbClr val="BFD7D3"/>
                </a:solidFill>
                <a:latin typeface="Aptos Display"/>
                <a:ea typeface="Aptos Display"/>
                <a:cs typeface="Aptos Display"/>
              </a:rPr>
              <a:t>12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4635201-BBFE-4ED0-BD1B-B920E186BB49}"/>
              </a:ext>
            </a:extLst>
          </p:cNvPr>
          <p:cNvSpPr>
            <a:spLocks noGrp="1"/>
          </p:cNvSpPr>
          <p:nvPr/>
        </p:nvSpPr>
        <p:spPr>
          <a:xfrm>
            <a:off x="9906000" y="4476750"/>
            <a:ext cx="3143250" cy="2381250"/>
          </a:xfrm>
          <a:prstGeom prst="ellips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EA4C9EB-ACB5-4AAD-9EF6-D0271F3FB771}"/>
              </a:ext>
            </a:extLst>
          </p:cNvPr>
          <p:cNvSpPr>
            <a:spLocks noGrp="1"/>
          </p:cNvSpPr>
          <p:nvPr/>
        </p:nvSpPr>
        <p:spPr>
          <a:xfrm>
            <a:off x="10287000" y="4857750"/>
            <a:ext cx="2476500" cy="1809750"/>
          </a:xfrm>
          <a:prstGeom prst="ellipse">
            <a:avLst/>
          </a:prstGeom>
          <a:noFill/>
          <a:ln w="9525">
            <a:solidFill>
              <a:srgbClr val="79A9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284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B2BDCB8-2D38-4E51-A163-8CCC057C192A}" vid="{364663F6-3048-4148-8A89-BCA10B84007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1739</Words>
  <Application>Microsoft Office PowerPoint</Application>
  <PresentationFormat>Widescreen</PresentationFormat>
  <Paragraphs>286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Aptos</vt:lpstr>
      <vt:lpstr>Aptos Display</vt:lpstr>
      <vt:lpstr>Arial</vt:lpstr>
      <vt:lpstr>Arial Narrow</vt:lpstr>
      <vt:lpstr>Calibri</vt:lpstr>
      <vt:lpstr>Calibri Light</vt:lpstr>
      <vt:lpstr>Courier New</vt:lpstr>
      <vt:lpstr>Georgia</vt:lpstr>
      <vt:lpstr>Gill Sans MT</vt:lpstr>
      <vt:lpstr>Wingdings</vt:lpstr>
      <vt:lpstr>ChatGPT</vt:lpstr>
      <vt:lpstr>Office Theme</vt:lpstr>
      <vt:lpstr>PowerPoint Presentation</vt:lpstr>
      <vt:lpstr>      COASTAL MARINE AND WATERWAYS 2nd INVESTMENT SUMMIT, Gariep  Dam   09 – 10  SEPTEMBER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Tourism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Ngwako Sefoko</dc:creator>
  <cp:lastModifiedBy>Thabiso Mokoena</cp:lastModifiedBy>
  <cp:revision>19</cp:revision>
  <dcterms:created xsi:type="dcterms:W3CDTF">2026-09-06T09:38:30Z</dcterms:created>
  <dcterms:modified xsi:type="dcterms:W3CDTF">2026-09-09T09:33:26Z</dcterms:modified>
</cp:coreProperties>
</file>