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10"/>
  </p:notesMasterIdLst>
  <p:handoutMasterIdLst>
    <p:handoutMasterId r:id="rId11"/>
  </p:handoutMasterIdLst>
  <p:sldIdLst>
    <p:sldId id="256" r:id="rId2"/>
    <p:sldId id="734" r:id="rId3"/>
    <p:sldId id="718" r:id="rId4"/>
    <p:sldId id="735" r:id="rId5"/>
    <p:sldId id="630" r:id="rId6"/>
    <p:sldId id="631" r:id="rId7"/>
    <p:sldId id="730" r:id="rId8"/>
    <p:sldId id="324" r:id="rId9"/>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42100"/>
    <a:srgbClr val="808000"/>
    <a:srgbClr val="501B00"/>
    <a:srgbClr val="4C0000"/>
    <a:srgbClr val="460000"/>
    <a:srgbClr val="FFE8D1"/>
    <a:srgbClr val="640000"/>
    <a:srgbClr val="960000"/>
    <a:srgbClr val="0000FF"/>
    <a:srgbClr val="FFFB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851" autoAdjust="0"/>
    <p:restoredTop sz="92439" autoAdjust="0"/>
  </p:normalViewPr>
  <p:slideViewPr>
    <p:cSldViewPr>
      <p:cViewPr varScale="1">
        <p:scale>
          <a:sx n="55" d="100"/>
          <a:sy n="55" d="100"/>
        </p:scale>
        <p:origin x="1284" y="40"/>
      </p:cViewPr>
      <p:guideLst>
        <p:guide orient="horz" pos="2160"/>
        <p:guide pos="2880"/>
      </p:guideLst>
    </p:cSldViewPr>
  </p:slideViewPr>
  <p:outlineViewPr>
    <p:cViewPr>
      <p:scale>
        <a:sx n="33" d="100"/>
        <a:sy n="33" d="100"/>
      </p:scale>
      <p:origin x="0" y="12114"/>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3550"/>
          </a:xfrm>
          <a:prstGeom prst="rect">
            <a:avLst/>
          </a:prstGeom>
        </p:spPr>
        <p:txBody>
          <a:bodyPr vert="horz" lIns="91440" tIns="45720" rIns="91440" bIns="45720" rtlCol="0"/>
          <a:lstStyle>
            <a:lvl1pPr algn="l" eaLnBrk="1" hangingPunct="1">
              <a:defRPr sz="1200">
                <a:latin typeface="Arial" charset="0"/>
              </a:defRPr>
            </a:lvl1pPr>
          </a:lstStyle>
          <a:p>
            <a:pPr>
              <a:defRPr/>
            </a:pPr>
            <a:endParaRPr lang="en-ZA" dirty="0"/>
          </a:p>
        </p:txBody>
      </p:sp>
      <p:sp>
        <p:nvSpPr>
          <p:cNvPr id="3" name="Date Placeholder 2"/>
          <p:cNvSpPr>
            <a:spLocks noGrp="1"/>
          </p:cNvSpPr>
          <p:nvPr>
            <p:ph type="dt" sz="quarter" idx="1"/>
          </p:nvPr>
        </p:nvSpPr>
        <p:spPr>
          <a:xfrm>
            <a:off x="3970338" y="0"/>
            <a:ext cx="3038475" cy="463550"/>
          </a:xfrm>
          <a:prstGeom prst="rect">
            <a:avLst/>
          </a:prstGeom>
        </p:spPr>
        <p:txBody>
          <a:bodyPr vert="horz" lIns="91440" tIns="45720" rIns="91440" bIns="45720" rtlCol="0"/>
          <a:lstStyle>
            <a:lvl1pPr algn="r" eaLnBrk="1" hangingPunct="1">
              <a:defRPr sz="1200">
                <a:latin typeface="Arial" charset="0"/>
              </a:defRPr>
            </a:lvl1pPr>
          </a:lstStyle>
          <a:p>
            <a:pPr>
              <a:defRPr/>
            </a:pPr>
            <a:fld id="{B7C729F0-CBCD-4D3A-9B73-D2BC9C429CF1}" type="datetimeFigureOut">
              <a:rPr lang="en-ZA"/>
              <a:pPr>
                <a:defRPr/>
              </a:pPr>
              <a:t>2026/09/09</a:t>
            </a:fld>
            <a:endParaRPr lang="en-ZA" dirty="0"/>
          </a:p>
        </p:txBody>
      </p:sp>
      <p:sp>
        <p:nvSpPr>
          <p:cNvPr id="4" name="Footer Placeholder 3"/>
          <p:cNvSpPr>
            <a:spLocks noGrp="1"/>
          </p:cNvSpPr>
          <p:nvPr>
            <p:ph type="ftr" sz="quarter" idx="2"/>
          </p:nvPr>
        </p:nvSpPr>
        <p:spPr>
          <a:xfrm>
            <a:off x="0" y="8831263"/>
            <a:ext cx="3038475" cy="463550"/>
          </a:xfrm>
          <a:prstGeom prst="rect">
            <a:avLst/>
          </a:prstGeom>
        </p:spPr>
        <p:txBody>
          <a:bodyPr vert="horz" lIns="91440" tIns="45720" rIns="91440" bIns="45720" rtlCol="0" anchor="b"/>
          <a:lstStyle>
            <a:lvl1pPr algn="l" eaLnBrk="1" hangingPunct="1">
              <a:defRPr sz="1200">
                <a:latin typeface="Arial" charset="0"/>
              </a:defRPr>
            </a:lvl1pPr>
          </a:lstStyle>
          <a:p>
            <a:pPr>
              <a:defRPr/>
            </a:pPr>
            <a:endParaRPr lang="en-ZA" dirty="0"/>
          </a:p>
        </p:txBody>
      </p:sp>
      <p:sp>
        <p:nvSpPr>
          <p:cNvPr id="5" name="Slide Number Placeholder 4"/>
          <p:cNvSpPr>
            <a:spLocks noGrp="1"/>
          </p:cNvSpPr>
          <p:nvPr>
            <p:ph type="sldNum" sz="quarter" idx="3"/>
          </p:nvPr>
        </p:nvSpPr>
        <p:spPr>
          <a:xfrm>
            <a:off x="3970338" y="8831263"/>
            <a:ext cx="3038475" cy="46355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DF47ADB4-1DDF-4F2D-AA67-5F99D1FB4D9D}" type="slidenum">
              <a:rPr lang="en-ZA" altLang="en-US"/>
              <a:pPr>
                <a:defRPr/>
              </a:pPr>
              <a:t>‹#›</a:t>
            </a:fld>
            <a:endParaRPr lang="en-ZA"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pitchFamily="34" charset="0"/>
              </a:defRPr>
            </a:lvl1pPr>
          </a:lstStyle>
          <a:p>
            <a:pPr>
              <a:defRPr/>
            </a:pPr>
            <a:endParaRPr lang="en-US" dirty="0"/>
          </a:p>
        </p:txBody>
      </p:sp>
      <p:sp>
        <p:nvSpPr>
          <p:cNvPr id="60419" name="Rectangle 3"/>
          <p:cNvSpPr>
            <a:spLocks noGrp="1" noChangeArrowheads="1"/>
          </p:cNvSpPr>
          <p:nvPr>
            <p:ph type="dt" idx="1"/>
          </p:nvPr>
        </p:nvSpPr>
        <p:spPr bwMode="auto">
          <a:xfrm>
            <a:off x="3970338" y="0"/>
            <a:ext cx="3038475" cy="4635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pitchFamily="34" charset="0"/>
              </a:defRPr>
            </a:lvl1pPr>
          </a:lstStyle>
          <a:p>
            <a:pPr>
              <a:defRPr/>
            </a:pPr>
            <a:endParaRPr lang="en-US" dirty="0"/>
          </a:p>
        </p:txBody>
      </p:sp>
      <p:sp>
        <p:nvSpPr>
          <p:cNvPr id="2052" name="Rectangle 4"/>
          <p:cNvSpPr>
            <a:spLocks noGrp="1" noRot="1" noChangeAspect="1" noChangeArrowheads="1" noTextEdit="1"/>
          </p:cNvSpPr>
          <p:nvPr>
            <p:ph type="sldImg" idx="2"/>
          </p:nvPr>
        </p:nvSpPr>
        <p:spPr bwMode="auto">
          <a:xfrm>
            <a:off x="1181100" y="698500"/>
            <a:ext cx="4648200"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21" name="Rectangle 5"/>
          <p:cNvSpPr>
            <a:spLocks noGrp="1" noChangeArrowheads="1"/>
          </p:cNvSpPr>
          <p:nvPr>
            <p:ph type="body" sz="quarter" idx="3"/>
          </p:nvPr>
        </p:nvSpPr>
        <p:spPr bwMode="auto">
          <a:xfrm>
            <a:off x="700088" y="4416425"/>
            <a:ext cx="5610225" cy="4181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0422" name="Rectangle 6"/>
          <p:cNvSpPr>
            <a:spLocks noGrp="1" noChangeArrowheads="1"/>
          </p:cNvSpPr>
          <p:nvPr>
            <p:ph type="ftr" sz="quarter" idx="4"/>
          </p:nvPr>
        </p:nvSpPr>
        <p:spPr bwMode="auto">
          <a:xfrm>
            <a:off x="0" y="8831263"/>
            <a:ext cx="3038475" cy="4635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pitchFamily="34" charset="0"/>
              </a:defRPr>
            </a:lvl1pPr>
          </a:lstStyle>
          <a:p>
            <a:pPr>
              <a:defRPr/>
            </a:pPr>
            <a:endParaRPr lang="en-US" dirty="0"/>
          </a:p>
        </p:txBody>
      </p:sp>
      <p:sp>
        <p:nvSpPr>
          <p:cNvPr id="60423" name="Rectangle 7"/>
          <p:cNvSpPr>
            <a:spLocks noGrp="1" noChangeArrowheads="1"/>
          </p:cNvSpPr>
          <p:nvPr>
            <p:ph type="sldNum" sz="quarter" idx="5"/>
          </p:nvPr>
        </p:nvSpPr>
        <p:spPr bwMode="auto">
          <a:xfrm>
            <a:off x="3970338" y="8831263"/>
            <a:ext cx="3038475" cy="4635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792AE585-8CAE-4517-89AF-F4F25B16FFC5}"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pPr>
              <a:defRPr/>
            </a:pPr>
            <a:fld id="{792AE585-8CAE-4517-89AF-F4F25B16FFC5}" type="slidenum">
              <a:rPr lang="en-US" altLang="en-US" smtClean="0"/>
              <a:pPr>
                <a:defRPr/>
              </a:pPr>
              <a:t>1</a:t>
            </a:fld>
            <a:endParaRPr lang="en-US" altLang="en-US" dirty="0"/>
          </a:p>
        </p:txBody>
      </p:sp>
    </p:spTree>
    <p:extLst>
      <p:ext uri="{BB962C8B-B14F-4D97-AF65-F5344CB8AC3E}">
        <p14:creationId xmlns:p14="http://schemas.microsoft.com/office/powerpoint/2010/main" val="1005759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8D47BA-762A-AF70-5B07-F2782BC596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E15F37-6AE4-01F6-B2B3-E82B6C9535C8}"/>
              </a:ext>
            </a:extLst>
          </p:cNvPr>
          <p:cNvSpPr>
            <a:spLocks noGrp="1" noRot="1" noChangeAspect="1"/>
          </p:cNvSpPr>
          <p:nvPr>
            <p:ph type="sldImg"/>
          </p:nvPr>
        </p:nvSpPr>
        <p:spPr>
          <a:xfrm>
            <a:off x="1166813" y="1241425"/>
            <a:ext cx="4464050" cy="3349625"/>
          </a:xfrm>
        </p:spPr>
      </p:sp>
      <p:sp>
        <p:nvSpPr>
          <p:cNvPr id="3" name="Notes Placeholder 2">
            <a:extLst>
              <a:ext uri="{FF2B5EF4-FFF2-40B4-BE49-F238E27FC236}">
                <a16:creationId xmlns:a16="http://schemas.microsoft.com/office/drawing/2014/main" id="{A384601D-86DA-A667-C7BF-9C1DB5BC601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836131F-CA59-2D54-D660-D1BA8A445167}"/>
              </a:ext>
            </a:extLst>
          </p:cNvPr>
          <p:cNvSpPr>
            <a:spLocks noGrp="1"/>
          </p:cNvSpPr>
          <p:nvPr>
            <p:ph type="sldNum" sz="quarter" idx="10"/>
          </p:nvPr>
        </p:nvSpPr>
        <p:spPr/>
        <p:txBody>
          <a:bodyPr/>
          <a:lstStyle/>
          <a:p>
            <a:fld id="{F95AED3C-D189-4328-9E83-B3B527511874}" type="slidenum">
              <a:rPr lang="en-US" smtClean="0"/>
              <a:t>2</a:t>
            </a:fld>
            <a:endParaRPr lang="en-US" dirty="0"/>
          </a:p>
        </p:txBody>
      </p:sp>
    </p:spTree>
    <p:extLst>
      <p:ext uri="{BB962C8B-B14F-4D97-AF65-F5344CB8AC3E}">
        <p14:creationId xmlns:p14="http://schemas.microsoft.com/office/powerpoint/2010/main" val="6244530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ZA" dirty="0"/>
          </a:p>
        </p:txBody>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pPr>
              <a:defRPr/>
            </a:pPr>
            <a:fld id="{792AE585-8CAE-4517-89AF-F4F25B16FFC5}" type="slidenum">
              <a:rPr lang="en-US" altLang="en-US" smtClean="0"/>
              <a:pPr>
                <a:defRPr/>
              </a:pPr>
              <a:t>5</a:t>
            </a:fld>
            <a:endParaRPr lang="en-US" altLang="en-US" dirty="0"/>
          </a:p>
        </p:txBody>
      </p:sp>
    </p:spTree>
    <p:extLst>
      <p:ext uri="{BB962C8B-B14F-4D97-AF65-F5344CB8AC3E}">
        <p14:creationId xmlns:p14="http://schemas.microsoft.com/office/powerpoint/2010/main" val="38002964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C0161A-E763-C0EF-5DB1-7E121E84BF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02B1E8-2A2A-FA3C-D34A-642B9CC2C433}"/>
              </a:ext>
            </a:extLst>
          </p:cNvPr>
          <p:cNvSpPr>
            <a:spLocks noGrp="1" noRot="1" noChangeAspect="1"/>
          </p:cNvSpPr>
          <p:nvPr>
            <p:ph type="sldImg"/>
          </p:nvPr>
        </p:nvSpPr>
        <p:spPr/>
        <p:txBody>
          <a:bodyPr/>
          <a:lstStyle/>
          <a:p>
            <a:endParaRPr lang="en-ZA" dirty="0"/>
          </a:p>
        </p:txBody>
      </p:sp>
      <p:sp>
        <p:nvSpPr>
          <p:cNvPr id="3" name="Notes Placeholder 2">
            <a:extLst>
              <a:ext uri="{FF2B5EF4-FFF2-40B4-BE49-F238E27FC236}">
                <a16:creationId xmlns:a16="http://schemas.microsoft.com/office/drawing/2014/main" id="{858CD1B9-5D15-39DC-6E4F-68E2A354BD39}"/>
              </a:ext>
            </a:extLst>
          </p:cNvPr>
          <p:cNvSpPr>
            <a:spLocks noGrp="1"/>
          </p:cNvSpPr>
          <p:nvPr>
            <p:ph type="body" idx="1"/>
          </p:nvPr>
        </p:nvSpPr>
        <p:spPr/>
        <p:txBody>
          <a:bodyPr/>
          <a:lstStyle/>
          <a:p>
            <a:endParaRPr lang="en-ZA" dirty="0"/>
          </a:p>
        </p:txBody>
      </p:sp>
      <p:sp>
        <p:nvSpPr>
          <p:cNvPr id="4" name="Slide Number Placeholder 3">
            <a:extLst>
              <a:ext uri="{FF2B5EF4-FFF2-40B4-BE49-F238E27FC236}">
                <a16:creationId xmlns:a16="http://schemas.microsoft.com/office/drawing/2014/main" id="{892C9565-4FB0-C438-1F5E-1713768A81E6}"/>
              </a:ext>
            </a:extLst>
          </p:cNvPr>
          <p:cNvSpPr>
            <a:spLocks noGrp="1"/>
          </p:cNvSpPr>
          <p:nvPr>
            <p:ph type="sldNum" sz="quarter" idx="10"/>
          </p:nvPr>
        </p:nvSpPr>
        <p:spPr/>
        <p:txBody>
          <a:bodyPr/>
          <a:lstStyle/>
          <a:p>
            <a:pPr>
              <a:defRPr/>
            </a:pPr>
            <a:fld id="{792AE585-8CAE-4517-89AF-F4F25B16FFC5}" type="slidenum">
              <a:rPr lang="en-US" altLang="en-US" smtClean="0"/>
              <a:pPr>
                <a:defRPr/>
              </a:pPr>
              <a:t>6</a:t>
            </a:fld>
            <a:endParaRPr lang="en-US" altLang="en-US" dirty="0"/>
          </a:p>
        </p:txBody>
      </p:sp>
    </p:spTree>
    <p:extLst>
      <p:ext uri="{BB962C8B-B14F-4D97-AF65-F5344CB8AC3E}">
        <p14:creationId xmlns:p14="http://schemas.microsoft.com/office/powerpoint/2010/main" val="7473353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ZA"/>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ZA"/>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271B1ECF-A8B4-49D5-BD02-B305CC916D5C}" type="slidenum">
              <a:rPr lang="en-US" altLang="en-US"/>
              <a:pPr>
                <a:defRPr/>
              </a:pPr>
              <a:t>‹#›</a:t>
            </a:fld>
            <a:endParaRPr lang="en-US" altLang="en-US" dirty="0"/>
          </a:p>
        </p:txBody>
      </p:sp>
    </p:spTree>
    <p:extLst>
      <p:ext uri="{BB962C8B-B14F-4D97-AF65-F5344CB8AC3E}">
        <p14:creationId xmlns:p14="http://schemas.microsoft.com/office/powerpoint/2010/main" val="413092483"/>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01F3229D-D049-45F6-BF7D-C065A04F2BD8}" type="slidenum">
              <a:rPr lang="en-US" altLang="en-US"/>
              <a:pPr>
                <a:defRPr/>
              </a:pPr>
              <a:t>‹#›</a:t>
            </a:fld>
            <a:endParaRPr lang="en-US" altLang="en-US" dirty="0"/>
          </a:p>
        </p:txBody>
      </p:sp>
    </p:spTree>
    <p:extLst>
      <p:ext uri="{BB962C8B-B14F-4D97-AF65-F5344CB8AC3E}">
        <p14:creationId xmlns:p14="http://schemas.microsoft.com/office/powerpoint/2010/main" val="1670445777"/>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F4D074C0-7CDF-4C19-ABB9-4BAE4C3B5503}" type="slidenum">
              <a:rPr lang="en-US" altLang="en-US"/>
              <a:pPr>
                <a:defRPr/>
              </a:pPr>
              <a:t>‹#›</a:t>
            </a:fld>
            <a:endParaRPr lang="en-US" altLang="en-US" dirty="0"/>
          </a:p>
        </p:txBody>
      </p:sp>
    </p:spTree>
    <p:extLst>
      <p:ext uri="{BB962C8B-B14F-4D97-AF65-F5344CB8AC3E}">
        <p14:creationId xmlns:p14="http://schemas.microsoft.com/office/powerpoint/2010/main" val="1587732133"/>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023465AC-3552-4A86-81C1-5FBF360F5DF7}" type="slidenum">
              <a:rPr lang="en-US" altLang="en-US"/>
              <a:pPr>
                <a:defRPr/>
              </a:pPr>
              <a:t>‹#›</a:t>
            </a:fld>
            <a:endParaRPr lang="en-US" altLang="en-US" dirty="0"/>
          </a:p>
        </p:txBody>
      </p:sp>
    </p:spTree>
    <p:extLst>
      <p:ext uri="{BB962C8B-B14F-4D97-AF65-F5344CB8AC3E}">
        <p14:creationId xmlns:p14="http://schemas.microsoft.com/office/powerpoint/2010/main" val="135324020"/>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09FF866B-B4BA-4715-A960-F23002D9F6C6}" type="slidenum">
              <a:rPr lang="en-US" altLang="en-US"/>
              <a:pPr>
                <a:defRPr/>
              </a:pPr>
              <a:t>‹#›</a:t>
            </a:fld>
            <a:endParaRPr lang="en-US" altLang="en-US" dirty="0"/>
          </a:p>
        </p:txBody>
      </p:sp>
    </p:spTree>
    <p:extLst>
      <p:ext uri="{BB962C8B-B14F-4D97-AF65-F5344CB8AC3E}">
        <p14:creationId xmlns:p14="http://schemas.microsoft.com/office/powerpoint/2010/main" val="167238758"/>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1770173D-1791-4181-B43D-2BC6D1EEAF2E}" type="slidenum">
              <a:rPr lang="en-US" altLang="en-US"/>
              <a:pPr>
                <a:defRPr/>
              </a:pPr>
              <a:t>‹#›</a:t>
            </a:fld>
            <a:endParaRPr lang="en-US" altLang="en-US" dirty="0"/>
          </a:p>
        </p:txBody>
      </p:sp>
    </p:spTree>
    <p:extLst>
      <p:ext uri="{BB962C8B-B14F-4D97-AF65-F5344CB8AC3E}">
        <p14:creationId xmlns:p14="http://schemas.microsoft.com/office/powerpoint/2010/main" val="368146246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B9A0C2C2-01A1-47F0-A605-A7F28516B6A4}" type="slidenum">
              <a:rPr lang="en-US" altLang="en-US"/>
              <a:pPr>
                <a:defRPr/>
              </a:pPr>
              <a:t>‹#›</a:t>
            </a:fld>
            <a:endParaRPr lang="en-US" altLang="en-US" dirty="0"/>
          </a:p>
        </p:txBody>
      </p:sp>
    </p:spTree>
    <p:extLst>
      <p:ext uri="{BB962C8B-B14F-4D97-AF65-F5344CB8AC3E}">
        <p14:creationId xmlns:p14="http://schemas.microsoft.com/office/powerpoint/2010/main" val="655911477"/>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74D89482-4E90-43C5-B36D-AF1F9F44463B}" type="slidenum">
              <a:rPr lang="en-US" altLang="en-US"/>
              <a:pPr>
                <a:defRPr/>
              </a:pPr>
              <a:t>‹#›</a:t>
            </a:fld>
            <a:endParaRPr lang="en-US" altLang="en-US" dirty="0"/>
          </a:p>
        </p:txBody>
      </p:sp>
    </p:spTree>
    <p:extLst>
      <p:ext uri="{BB962C8B-B14F-4D97-AF65-F5344CB8AC3E}">
        <p14:creationId xmlns:p14="http://schemas.microsoft.com/office/powerpoint/2010/main" val="774262119"/>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ZA"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2C88EBF5-7CA6-4793-B8B6-44B82BFE6C4D}" type="slidenum">
              <a:rPr lang="en-US" altLang="en-US"/>
              <a:pPr>
                <a:defRPr/>
              </a:pPr>
              <a:t>‹#›</a:t>
            </a:fld>
            <a:endParaRPr lang="en-US" altLang="en-US" dirty="0"/>
          </a:p>
        </p:txBody>
      </p:sp>
    </p:spTree>
    <p:extLst>
      <p:ext uri="{BB962C8B-B14F-4D97-AF65-F5344CB8AC3E}">
        <p14:creationId xmlns:p14="http://schemas.microsoft.com/office/powerpoint/2010/main" val="2361948777"/>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83DF9E99-7041-49E9-8588-2B8A26917543}" type="slidenum">
              <a:rPr lang="en-US" altLang="en-US"/>
              <a:pPr>
                <a:defRPr/>
              </a:pPr>
              <a:t>‹#›</a:t>
            </a:fld>
            <a:endParaRPr lang="en-US" altLang="en-US" dirty="0"/>
          </a:p>
        </p:txBody>
      </p:sp>
    </p:spTree>
    <p:extLst>
      <p:ext uri="{BB962C8B-B14F-4D97-AF65-F5344CB8AC3E}">
        <p14:creationId xmlns:p14="http://schemas.microsoft.com/office/powerpoint/2010/main" val="3696500730"/>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Z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217BBBF7-1ECA-491C-9A4E-7E3C445324B2}" type="slidenum">
              <a:rPr lang="en-US" altLang="en-US"/>
              <a:pPr>
                <a:defRPr/>
              </a:pPr>
              <a:t>‹#›</a:t>
            </a:fld>
            <a:endParaRPr lang="en-US" altLang="en-US" dirty="0"/>
          </a:p>
        </p:txBody>
      </p:sp>
    </p:spTree>
    <p:extLst>
      <p:ext uri="{BB962C8B-B14F-4D97-AF65-F5344CB8AC3E}">
        <p14:creationId xmlns:p14="http://schemas.microsoft.com/office/powerpoint/2010/main" val="1531437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pitchFamily="34" charset="0"/>
              </a:defRPr>
            </a:lvl1pPr>
          </a:lstStyle>
          <a:p>
            <a:pPr>
              <a:defRPr/>
            </a:pPr>
            <a:endParaRPr lang="en-US" dirty="0"/>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pitchFamily="34" charset="0"/>
              </a:defRPr>
            </a:lvl1pPr>
          </a:lstStyle>
          <a:p>
            <a:pPr>
              <a:defRPr/>
            </a:pPr>
            <a:endParaRPr lang="en-US" dirty="0"/>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01463BBA-D107-4553-8866-10CA89698F82}"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microsoft.com/office/2007/relationships/hdphoto" Target="../media/hdphoto2.wdp"/><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9.png"/><Relationship Id="rId7"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microsoft.com/office/2007/relationships/hdphoto" Target="../media/hdphoto3.wdp"/><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a:stretch>
            <a:fillRect/>
          </a:stretch>
        </p:blipFill>
        <p:spPr>
          <a:xfrm>
            <a:off x="4572000" y="260648"/>
            <a:ext cx="4543071" cy="6127375"/>
          </a:xfrm>
          <a:prstGeom prst="rect">
            <a:avLst/>
          </a:prstGeom>
        </p:spPr>
      </p:pic>
      <p:pic>
        <p:nvPicPr>
          <p:cNvPr id="6" name="Picture 5">
            <a:extLst>
              <a:ext uri="{FF2B5EF4-FFF2-40B4-BE49-F238E27FC236}">
                <a16:creationId xmlns:a16="http://schemas.microsoft.com/office/drawing/2014/main" id="{C7EB5FA9-06F2-DBCD-6055-3391C15692C4}"/>
              </a:ext>
            </a:extLst>
          </p:cNvPr>
          <p:cNvPicPr>
            <a:picLocks noChangeAspect="1"/>
          </p:cNvPicPr>
          <p:nvPr/>
        </p:nvPicPr>
        <p:blipFill>
          <a:blip r:embed="rId4"/>
          <a:stretch>
            <a:fillRect/>
          </a:stretch>
        </p:blipFill>
        <p:spPr>
          <a:xfrm>
            <a:off x="179512" y="1785937"/>
            <a:ext cx="5400600" cy="3286125"/>
          </a:xfrm>
          <a:prstGeom prst="rect">
            <a:avLst/>
          </a:prstGeom>
          <a:scene3d>
            <a:camera prst="perspectiveFront">
              <a:rot lat="21009203" lon="21290936" rev="105226"/>
            </a:camera>
            <a:lightRig rig="threePt" dir="t"/>
          </a:scene3d>
        </p:spPr>
      </p:pic>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E4005E-7CC7-A3D0-AF5A-4D7D30FDD6A6}"/>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C0BA7052-6DEA-BAF7-58F1-51F03D1D88F1}"/>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0" y="2276872"/>
            <a:ext cx="3563888" cy="2664295"/>
          </a:xfrm>
          <a:prstGeom prst="rect">
            <a:avLst/>
          </a:prstGeom>
          <a:scene3d>
            <a:camera prst="orthographicFront">
              <a:rot lat="20700034" lon="602459" rev="21546545"/>
            </a:camera>
            <a:lightRig rig="threePt" dir="t"/>
          </a:scene3d>
        </p:spPr>
      </p:pic>
      <p:sp>
        <p:nvSpPr>
          <p:cNvPr id="7" name="Rectangle 2">
            <a:extLst>
              <a:ext uri="{FF2B5EF4-FFF2-40B4-BE49-F238E27FC236}">
                <a16:creationId xmlns:a16="http://schemas.microsoft.com/office/drawing/2014/main" id="{CB9333F8-6000-9878-70AB-1C3D997893E2}"/>
              </a:ext>
            </a:extLst>
          </p:cNvPr>
          <p:cNvSpPr txBox="1">
            <a:spLocks noRot="1" noChangeArrowheads="1"/>
          </p:cNvSpPr>
          <p:nvPr/>
        </p:nvSpPr>
        <p:spPr>
          <a:xfrm>
            <a:off x="0" y="140618"/>
            <a:ext cx="9505056" cy="432048"/>
          </a:xfrm>
          <a:prstGeom prst="rect">
            <a:avLst/>
          </a:prstGeom>
          <a:solidFill>
            <a:srgbClr val="808000"/>
          </a:solidFill>
          <a:ln>
            <a:solidFill>
              <a:srgbClr val="808000"/>
            </a:solidFill>
          </a:ln>
          <a:effectLst/>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a:lstStyle>
          <a:p>
            <a:pPr eaLnBrk="1" hangingPunct="1"/>
            <a:r>
              <a:rPr lang="en-US" altLang="en-US" sz="2200" b="1" dirty="0">
                <a:solidFill>
                  <a:schemeClr val="bg1"/>
                </a:solidFill>
              </a:rPr>
              <a:t>Gariep Dam: A Development Perspective </a:t>
            </a:r>
            <a:endParaRPr lang="en-ZA" altLang="en-US" sz="2200" b="1" kern="0" dirty="0">
              <a:solidFill>
                <a:schemeClr val="bg1"/>
              </a:solidFill>
            </a:endParaRPr>
          </a:p>
        </p:txBody>
      </p:sp>
      <p:sp>
        <p:nvSpPr>
          <p:cNvPr id="6" name="Rectangle 5">
            <a:extLst>
              <a:ext uri="{FF2B5EF4-FFF2-40B4-BE49-F238E27FC236}">
                <a16:creationId xmlns:a16="http://schemas.microsoft.com/office/drawing/2014/main" id="{FFB9294D-1884-E154-99C6-3D9F35E44DF1}"/>
              </a:ext>
            </a:extLst>
          </p:cNvPr>
          <p:cNvSpPr/>
          <p:nvPr/>
        </p:nvSpPr>
        <p:spPr>
          <a:xfrm>
            <a:off x="3275856" y="544488"/>
            <a:ext cx="5773340" cy="6170920"/>
          </a:xfrm>
          <a:prstGeom prst="rect">
            <a:avLst/>
          </a:prstGeom>
          <a:ln w="19050">
            <a:solidFill>
              <a:schemeClr val="tx1"/>
            </a:solidFill>
          </a:ln>
          <a:scene3d>
            <a:camera prst="orthographicFront">
              <a:rot lat="20999999" lon="300000" rev="0"/>
            </a:camera>
            <a:lightRig rig="threePt" dir="t"/>
          </a:scene3d>
        </p:spPr>
        <p:txBody>
          <a:bodyPr wrap="square">
            <a:spAutoFit/>
          </a:bodyPr>
          <a:lstStyle/>
          <a:p>
            <a:pPr marL="360000" indent="-285750" algn="just">
              <a:buFont typeface="Arial" panose="020B0604020202020204" pitchFamily="34" charset="0"/>
              <a:buChar char="•"/>
            </a:pPr>
            <a:r>
              <a:rPr lang="en-ZA" sz="1600" b="1" dirty="0"/>
              <a:t>The Xhariep DM  It is bordered by Mangaung Metro to the north, Eastern Cape province to the south, Lesotho to the east, and Northern Cape province to the west. The District is a decisive enablers of Karoo-wide development with benefits for these provinces.  </a:t>
            </a:r>
          </a:p>
          <a:p>
            <a:pPr marL="360000" indent="-285750" algn="just">
              <a:buFont typeface="Arial" panose="020B0604020202020204" pitchFamily="34" charset="0"/>
              <a:buChar char="•"/>
            </a:pPr>
            <a:endParaRPr lang="en-GB" sz="1100" b="1" dirty="0"/>
          </a:p>
          <a:p>
            <a:pPr marL="285750" indent="-285750" algn="just">
              <a:buFont typeface="Arial" panose="020B0604020202020204" pitchFamily="34" charset="0"/>
              <a:buChar char="•"/>
            </a:pPr>
            <a:r>
              <a:rPr lang="en-US" sz="1600" b="1" dirty="0">
                <a:solidFill>
                  <a:schemeClr val="accent2">
                    <a:lumMod val="50000"/>
                  </a:schemeClr>
                </a:solidFill>
                <a:cs typeface="Arial" panose="020B0604020202020204" pitchFamily="34" charset="0"/>
              </a:rPr>
              <a:t>The Gariep Dam </a:t>
            </a:r>
            <a:r>
              <a:rPr lang="en-US" sz="1600" b="1" dirty="0">
                <a:cs typeface="Arial" panose="020B0604020202020204" pitchFamily="34" charset="0"/>
              </a:rPr>
              <a:t>sits at the confluence of these three provinces, making it the natural bridge for cross-border growth and development.  </a:t>
            </a:r>
            <a:endParaRPr lang="en-ZA" sz="1600" b="1" dirty="0">
              <a:cs typeface="Arial" panose="020B0604020202020204" pitchFamily="34" charset="0"/>
            </a:endParaRPr>
          </a:p>
          <a:p>
            <a:pPr marL="285750" indent="-285750" algn="just">
              <a:buFont typeface="Arial" panose="020B0604020202020204" pitchFamily="34" charset="0"/>
              <a:buChar char="•"/>
            </a:pPr>
            <a:endParaRPr lang="en-ZA" sz="1600" b="1" dirty="0">
              <a:cs typeface="Arial" panose="020B0604020202020204" pitchFamily="34" charset="0"/>
            </a:endParaRPr>
          </a:p>
          <a:p>
            <a:pPr marL="285750" indent="-285750" algn="just">
              <a:buFont typeface="Arial" panose="020B0604020202020204" pitchFamily="34" charset="0"/>
              <a:buChar char="•"/>
            </a:pPr>
            <a:r>
              <a:rPr lang="en-US" sz="1600" b="1" dirty="0">
                <a:cs typeface="Arial" panose="020B0604020202020204" pitchFamily="34" charset="0"/>
              </a:rPr>
              <a:t>Not only is the largest dam by storage capacity in South Africa, </a:t>
            </a:r>
            <a:r>
              <a:rPr lang="en-US" sz="1600" b="1" dirty="0">
                <a:solidFill>
                  <a:srgbClr val="642100"/>
                </a:solidFill>
                <a:cs typeface="Arial" panose="020B0604020202020204" pitchFamily="34" charset="0"/>
              </a:rPr>
              <a:t>it is the major source of water supply, </a:t>
            </a:r>
            <a:r>
              <a:rPr lang="en-ZA" sz="1600" b="1" dirty="0">
                <a:solidFill>
                  <a:srgbClr val="642100"/>
                </a:solidFill>
              </a:rPr>
              <a:t>with e</a:t>
            </a:r>
            <a:r>
              <a:rPr lang="en-US" sz="1600" b="1" dirty="0">
                <a:solidFill>
                  <a:srgbClr val="642100"/>
                </a:solidFill>
                <a:cs typeface="Arial" panose="020B0604020202020204" pitchFamily="34" charset="0"/>
              </a:rPr>
              <a:t>nchanting scenary and rich biodiversity, t</a:t>
            </a:r>
            <a:r>
              <a:rPr lang="en-ZA" sz="1600" b="1" dirty="0">
                <a:solidFill>
                  <a:srgbClr val="642100"/>
                </a:solidFill>
              </a:rPr>
              <a:t>ourism and recreational facilities, an airfield, </a:t>
            </a:r>
            <a:r>
              <a:rPr lang="en-US" sz="1600" b="1" dirty="0">
                <a:solidFill>
                  <a:srgbClr val="642100"/>
                </a:solidFill>
                <a:cs typeface="Arial" panose="020B0604020202020204" pitchFamily="34" charset="0"/>
              </a:rPr>
              <a:t>a </a:t>
            </a:r>
            <a:r>
              <a:rPr lang="en-ZA" sz="1600" b="1" dirty="0">
                <a:solidFill>
                  <a:srgbClr val="642100"/>
                </a:solidFill>
              </a:rPr>
              <a:t>hydroelectric power station, and irrigating agricultural valleys. </a:t>
            </a:r>
          </a:p>
          <a:p>
            <a:pPr marL="285750" indent="-285750" algn="just">
              <a:buFont typeface="Arial" panose="020B0604020202020204" pitchFamily="34" charset="0"/>
              <a:buChar char="•"/>
            </a:pPr>
            <a:endParaRPr lang="en-ZA" sz="1600" b="1" dirty="0">
              <a:solidFill>
                <a:srgbClr val="642100"/>
              </a:solidFill>
              <a:cs typeface="Arial" panose="020B0604020202020204" pitchFamily="34" charset="0"/>
            </a:endParaRPr>
          </a:p>
          <a:p>
            <a:pPr marL="285750" indent="-285750" algn="just">
              <a:buFont typeface="Arial" panose="020B0604020202020204" pitchFamily="34" charset="0"/>
              <a:buChar char="•"/>
            </a:pPr>
            <a:r>
              <a:rPr lang="en-ZA" sz="1600" b="1" dirty="0">
                <a:solidFill>
                  <a:srgbClr val="642100"/>
                </a:solidFill>
              </a:rPr>
              <a:t>The Dam </a:t>
            </a:r>
            <a:r>
              <a:rPr lang="en-US" sz="1600" b="1" dirty="0">
                <a:solidFill>
                  <a:srgbClr val="642100"/>
                </a:solidFill>
                <a:cs typeface="Arial" panose="020B0604020202020204" pitchFamily="34" charset="0"/>
              </a:rPr>
              <a:t>is strategically located on the country</a:t>
            </a:r>
            <a:r>
              <a:rPr lang="en-ZA" sz="1600" b="1" dirty="0">
                <a:solidFill>
                  <a:srgbClr val="642100"/>
                </a:solidFill>
              </a:rPr>
              <a:t>'s most vital north-south </a:t>
            </a:r>
            <a:r>
              <a:rPr lang="en-US" sz="1600" b="1" dirty="0">
                <a:solidFill>
                  <a:srgbClr val="642100"/>
                </a:solidFill>
                <a:cs typeface="Arial" panose="020B0604020202020204" pitchFamily="34" charset="0"/>
              </a:rPr>
              <a:t>central logistic N1 corridor. </a:t>
            </a:r>
          </a:p>
          <a:p>
            <a:pPr algn="just"/>
            <a:r>
              <a:rPr lang="en-US" sz="1600" b="1" dirty="0">
                <a:solidFill>
                  <a:srgbClr val="642100"/>
                </a:solidFill>
                <a:cs typeface="Arial" panose="020B0604020202020204" pitchFamily="34" charset="0"/>
              </a:rPr>
              <a:t> </a:t>
            </a:r>
            <a:endParaRPr lang="en-ZA" sz="1600" b="1" dirty="0">
              <a:solidFill>
                <a:srgbClr val="642100"/>
              </a:solidFill>
              <a:cs typeface="Arial" panose="020B0604020202020204" pitchFamily="34" charset="0"/>
            </a:endParaRPr>
          </a:p>
          <a:p>
            <a:pPr marL="285750" indent="-285750" algn="just">
              <a:buFont typeface="Arial" panose="020B0604020202020204" pitchFamily="34" charset="0"/>
              <a:buChar char="•"/>
            </a:pPr>
            <a:r>
              <a:rPr lang="en-US" sz="1600" b="1" dirty="0">
                <a:solidFill>
                  <a:srgbClr val="642100"/>
                </a:solidFill>
                <a:cs typeface="Arial" panose="020B0604020202020204" pitchFamily="34" charset="0"/>
              </a:rPr>
              <a:t>It is in this context that the three provinces have decided to drive a mutually beneficial intergovernmental growth and development initiatives anchored on the Gariep Dam. The initiative entails integrated planning, funding and implementation of the interprovincial Lake Gariep Development Initiative. </a:t>
            </a:r>
            <a:endParaRPr lang="en-ZA" sz="1600" b="1" u="sng" dirty="0">
              <a:solidFill>
                <a:srgbClr val="642100"/>
              </a:solidFill>
              <a:latin typeface="+mj-lt"/>
              <a:ea typeface="Times New Roman" panose="02020603050405020304" pitchFamily="18" charset="0"/>
              <a:cs typeface="Cambria" panose="02040503050406030204" pitchFamily="18" charset="0"/>
            </a:endParaRPr>
          </a:p>
        </p:txBody>
      </p:sp>
      <p:pic>
        <p:nvPicPr>
          <p:cNvPr id="14" name="Picture 13">
            <a:extLst>
              <a:ext uri="{FF2B5EF4-FFF2-40B4-BE49-F238E27FC236}">
                <a16:creationId xmlns:a16="http://schemas.microsoft.com/office/drawing/2014/main" id="{A12B9A5E-BBF8-99D6-9EB3-EDB92BD81885}"/>
              </a:ext>
            </a:extLst>
          </p:cNvPr>
          <p:cNvPicPr>
            <a:picLocks noChangeAspect="1"/>
          </p:cNvPicPr>
          <p:nvPr/>
        </p:nvPicPr>
        <p:blipFill>
          <a:blip r:embed="rId5"/>
          <a:stretch>
            <a:fillRect/>
          </a:stretch>
        </p:blipFill>
        <p:spPr>
          <a:xfrm>
            <a:off x="119288" y="3184513"/>
            <a:ext cx="8637947" cy="2174098"/>
          </a:xfrm>
          <a:prstGeom prst="rect">
            <a:avLst/>
          </a:prstGeom>
          <a:ln w="28575">
            <a:solidFill>
              <a:schemeClr val="tx1"/>
            </a:solidFill>
          </a:ln>
          <a:scene3d>
            <a:camera prst="orthographicFront">
              <a:rot lat="1485327" lon="20948727" rev="21429786"/>
            </a:camera>
            <a:lightRig rig="threePt" dir="t"/>
          </a:scene3d>
        </p:spPr>
      </p:pic>
      <p:pic>
        <p:nvPicPr>
          <p:cNvPr id="12" name="Picture 11">
            <a:extLst>
              <a:ext uri="{FF2B5EF4-FFF2-40B4-BE49-F238E27FC236}">
                <a16:creationId xmlns:a16="http://schemas.microsoft.com/office/drawing/2014/main" id="{8402E5AC-F611-710C-47C8-5AF39459E0FD}"/>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Layer>
                </a14:imgProps>
              </a:ext>
            </a:extLst>
          </a:blip>
          <a:stretch>
            <a:fillRect/>
          </a:stretch>
        </p:blipFill>
        <p:spPr>
          <a:xfrm>
            <a:off x="94804" y="4256943"/>
            <a:ext cx="8637947" cy="2056569"/>
          </a:xfrm>
          <a:prstGeom prst="rect">
            <a:avLst/>
          </a:prstGeom>
          <a:ln w="28575">
            <a:solidFill>
              <a:schemeClr val="tx1"/>
            </a:solidFill>
          </a:ln>
          <a:scene3d>
            <a:camera prst="orthographicFront">
              <a:rot lat="20999999" lon="600000" rev="0"/>
            </a:camera>
            <a:lightRig rig="threePt" dir="t"/>
          </a:scene3d>
        </p:spPr>
      </p:pic>
    </p:spTree>
    <p:extLst>
      <p:ext uri="{BB962C8B-B14F-4D97-AF65-F5344CB8AC3E}">
        <p14:creationId xmlns:p14="http://schemas.microsoft.com/office/powerpoint/2010/main" val="37375496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xit" presetSubtype="4" fill="hold" nodeType="clickEffect">
                                  <p:stCondLst>
                                    <p:cond delay="0"/>
                                  </p:stCondLst>
                                  <p:childTnLst>
                                    <p:anim calcmode="lin" valueType="num">
                                      <p:cBhvr additive="base">
                                        <p:cTn id="12" dur="500"/>
                                        <p:tgtEl>
                                          <p:spTgt spid="12"/>
                                        </p:tgtEl>
                                        <p:attrNameLst>
                                          <p:attrName>ppt_x</p:attrName>
                                        </p:attrNameLst>
                                      </p:cBhvr>
                                      <p:tavLst>
                                        <p:tav tm="0">
                                          <p:val>
                                            <p:strVal val="ppt_x"/>
                                          </p:val>
                                        </p:tav>
                                        <p:tav tm="100000">
                                          <p:val>
                                            <p:strVal val="ppt_x"/>
                                          </p:val>
                                        </p:tav>
                                      </p:tavLst>
                                    </p:anim>
                                    <p:anim calcmode="lin" valueType="num">
                                      <p:cBhvr additive="base">
                                        <p:cTn id="13" dur="500"/>
                                        <p:tgtEl>
                                          <p:spTgt spid="12"/>
                                        </p:tgtEl>
                                        <p:attrNameLst>
                                          <p:attrName>ppt_y</p:attrName>
                                        </p:attrNameLst>
                                      </p:cBhvr>
                                      <p:tavLst>
                                        <p:tav tm="0">
                                          <p:val>
                                            <p:strVal val="ppt_y"/>
                                          </p:val>
                                        </p:tav>
                                        <p:tav tm="100000">
                                          <p:val>
                                            <p:strVal val="1+ppt_h/2"/>
                                          </p:val>
                                        </p:tav>
                                      </p:tavLst>
                                    </p:anim>
                                    <p:set>
                                      <p:cBhvr>
                                        <p:cTn id="14" dur="1" fill="hold">
                                          <p:stCondLst>
                                            <p:cond delay="499"/>
                                          </p:stCondLst>
                                        </p:cTn>
                                        <p:tgtEl>
                                          <p:spTgt spid="12"/>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ppt_x"/>
                                          </p:val>
                                        </p:tav>
                                        <p:tav tm="100000">
                                          <p:val>
                                            <p:strVal val="#ppt_x"/>
                                          </p:val>
                                        </p:tav>
                                      </p:tavLst>
                                    </p:anim>
                                    <p:anim calcmode="lin" valueType="num">
                                      <p:cBhvr additive="base">
                                        <p:cTn id="2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xit" presetSubtype="4" fill="hold" nodeType="clickEffect">
                                  <p:stCondLst>
                                    <p:cond delay="0"/>
                                  </p:stCondLst>
                                  <p:childTnLst>
                                    <p:anim calcmode="lin" valueType="num">
                                      <p:cBhvr additive="base">
                                        <p:cTn id="24" dur="500"/>
                                        <p:tgtEl>
                                          <p:spTgt spid="14"/>
                                        </p:tgtEl>
                                        <p:attrNameLst>
                                          <p:attrName>ppt_x</p:attrName>
                                        </p:attrNameLst>
                                      </p:cBhvr>
                                      <p:tavLst>
                                        <p:tav tm="0">
                                          <p:val>
                                            <p:strVal val="ppt_x"/>
                                          </p:val>
                                        </p:tav>
                                        <p:tav tm="100000">
                                          <p:val>
                                            <p:strVal val="ppt_x"/>
                                          </p:val>
                                        </p:tav>
                                      </p:tavLst>
                                    </p:anim>
                                    <p:anim calcmode="lin" valueType="num">
                                      <p:cBhvr additive="base">
                                        <p:cTn id="25" dur="500"/>
                                        <p:tgtEl>
                                          <p:spTgt spid="14"/>
                                        </p:tgtEl>
                                        <p:attrNameLst>
                                          <p:attrName>ppt_y</p:attrName>
                                        </p:attrNameLst>
                                      </p:cBhvr>
                                      <p:tavLst>
                                        <p:tav tm="0">
                                          <p:val>
                                            <p:strVal val="ppt_y"/>
                                          </p:val>
                                        </p:tav>
                                        <p:tav tm="100000">
                                          <p:val>
                                            <p:strVal val="1+ppt_h/2"/>
                                          </p:val>
                                        </p:tav>
                                      </p:tavLst>
                                    </p:anim>
                                    <p:set>
                                      <p:cBhvr>
                                        <p:cTn id="26"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F3CCAAE-4802-874F-F520-8236320E60B8}"/>
              </a:ext>
            </a:extLst>
          </p:cNvPr>
          <p:cNvPicPr>
            <a:picLocks noChangeAspect="1"/>
          </p:cNvPicPr>
          <p:nvPr/>
        </p:nvPicPr>
        <p:blipFill>
          <a:blip r:embed="rId2"/>
          <a:srcRect l="7404"/>
          <a:stretch>
            <a:fillRect/>
          </a:stretch>
        </p:blipFill>
        <p:spPr>
          <a:xfrm>
            <a:off x="90323" y="1369561"/>
            <a:ext cx="3900071" cy="4796039"/>
          </a:xfrm>
          <a:prstGeom prst="rect">
            <a:avLst/>
          </a:prstGeom>
        </p:spPr>
      </p:pic>
      <p:sp>
        <p:nvSpPr>
          <p:cNvPr id="22530" name="Slide Number Placeholder 4"/>
          <p:cNvSpPr>
            <a:spLocks noGrp="1"/>
          </p:cNvSpPr>
          <p:nvPr>
            <p:ph type="sldNum" sz="quarter" idx="11"/>
          </p:nvPr>
        </p:nvSpPr>
        <p:spPr>
          <a:noFill/>
        </p:spPr>
        <p:txBody>
          <a:bodyPr/>
          <a:lstStyle>
            <a:lvl1pPr>
              <a:spcBef>
                <a:spcPct val="20000"/>
              </a:spcBef>
              <a:buClr>
                <a:schemeClr val="hlink"/>
              </a:buClr>
              <a:buSzPct val="70000"/>
              <a:buFont typeface="Arial" panose="020B0604020202020204" pitchFamily="34" charset="0"/>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70000"/>
              <a:buFont typeface="Arial" panose="020B0604020202020204" pitchFamily="34" charset="0"/>
              <a:buChar char="n"/>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tx2"/>
              </a:buClr>
              <a:buSzPct val="70000"/>
              <a:buFont typeface="Arial" panose="020B0604020202020204" pitchFamily="34" charset="0"/>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Arial" panose="020B0604020202020204" pitchFamily="34" charset="0"/>
              <a:buChar char="n"/>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hlink"/>
              </a:buClr>
              <a:buSzPct val="70000"/>
              <a:buFont typeface="Arial" panose="020B0604020202020204" pitchFamily="34" charset="0"/>
              <a:buChar char="n"/>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70000"/>
              <a:buFont typeface="Arial" panose="020B0604020202020204" pitchFamily="34" charset="0"/>
              <a:buChar char="n"/>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70000"/>
              <a:buFont typeface="Arial" panose="020B0604020202020204" pitchFamily="34" charset="0"/>
              <a:buChar char="n"/>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70000"/>
              <a:buFont typeface="Arial" panose="020B0604020202020204" pitchFamily="34" charset="0"/>
              <a:buChar char="n"/>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70000"/>
              <a:buFont typeface="Arial" panose="020B0604020202020204" pitchFamily="34" charset="0"/>
              <a:buChar char="n"/>
              <a:defRPr sz="2000">
                <a:solidFill>
                  <a:schemeClr val="tx1"/>
                </a:solidFill>
                <a:latin typeface="Arial" panose="020B0604020202020204" pitchFamily="34" charset="0"/>
                <a:cs typeface="Arial" panose="020B0604020202020204" pitchFamily="34" charset="0"/>
              </a:defRPr>
            </a:lvl9pPr>
          </a:lstStyle>
          <a:p>
            <a:pPr>
              <a:spcBef>
                <a:spcPct val="0"/>
              </a:spcBef>
              <a:buClrTx/>
              <a:buSzTx/>
              <a:buFontTx/>
              <a:buNone/>
            </a:pPr>
            <a:fld id="{4CC7F60C-0C48-461E-892B-72CEC54AFFA0}" type="slidenum">
              <a:rPr lang="en-US" altLang="en-US" sz="1200" smtClean="0"/>
              <a:pPr>
                <a:spcBef>
                  <a:spcPct val="0"/>
                </a:spcBef>
                <a:buClrTx/>
                <a:buSzTx/>
                <a:buFontTx/>
                <a:buNone/>
              </a:pPr>
              <a:t>3</a:t>
            </a:fld>
            <a:endParaRPr lang="en-US" altLang="en-US" sz="1200" dirty="0"/>
          </a:p>
        </p:txBody>
      </p:sp>
      <p:sp>
        <p:nvSpPr>
          <p:cNvPr id="7" name="Rectangle 2"/>
          <p:cNvSpPr>
            <a:spLocks noGrp="1" noRot="1" noChangeArrowheads="1"/>
          </p:cNvSpPr>
          <p:nvPr>
            <p:ph type="title"/>
          </p:nvPr>
        </p:nvSpPr>
        <p:spPr>
          <a:xfrm>
            <a:off x="0" y="176906"/>
            <a:ext cx="9505056" cy="417814"/>
          </a:xfrm>
          <a:solidFill>
            <a:srgbClr val="808000"/>
          </a:solidFill>
          <a:ln>
            <a:solidFill>
              <a:srgbClr val="808000"/>
            </a:solidFill>
          </a:ln>
        </p:spPr>
        <p:txBody>
          <a:bodyPr/>
          <a:lstStyle/>
          <a:p>
            <a:pPr eaLnBrk="1" hangingPunct="1"/>
            <a:r>
              <a:rPr lang="en-US" altLang="en-US" sz="2200" b="1" dirty="0">
                <a:solidFill>
                  <a:schemeClr val="bg1"/>
                </a:solidFill>
              </a:rPr>
              <a:t>Gariep Dam: A Development Perspective </a:t>
            </a:r>
            <a:endParaRPr lang="en-ZA" altLang="en-US" sz="2200" b="1" dirty="0">
              <a:solidFill>
                <a:schemeClr val="bg1"/>
              </a:solidFill>
            </a:endParaRPr>
          </a:p>
        </p:txBody>
      </p:sp>
      <p:sp>
        <p:nvSpPr>
          <p:cNvPr id="2" name="Rectangle 1"/>
          <p:cNvSpPr/>
          <p:nvPr/>
        </p:nvSpPr>
        <p:spPr>
          <a:xfrm>
            <a:off x="3605675" y="663451"/>
            <a:ext cx="5436096" cy="6186309"/>
          </a:xfrm>
          <a:prstGeom prst="rect">
            <a:avLst/>
          </a:prstGeom>
          <a:ln w="19050">
            <a:solidFill>
              <a:schemeClr val="tx1"/>
            </a:solidFill>
          </a:ln>
          <a:scene3d>
            <a:camera prst="orthographicFront">
              <a:rot lat="21304568" lon="302244" rev="21547776"/>
            </a:camera>
            <a:lightRig rig="threePt" dir="t"/>
          </a:scene3d>
        </p:spPr>
        <p:txBody>
          <a:bodyPr wrap="square">
            <a:spAutoFit/>
          </a:bodyPr>
          <a:lstStyle/>
          <a:p>
            <a:pPr lvl="0" algn="just" eaLnBrk="1" fontAlgn="auto" hangingPunct="1">
              <a:spcBef>
                <a:spcPts val="0"/>
              </a:spcBef>
              <a:spcAft>
                <a:spcPts val="0"/>
              </a:spcAft>
              <a:buClr>
                <a:schemeClr val="dk1"/>
              </a:buClr>
              <a:buSzPts val="1600"/>
              <a:defRPr/>
            </a:pPr>
            <a:r>
              <a:rPr lang="en-US" b="1" dirty="0">
                <a:solidFill>
                  <a:srgbClr val="4C0000"/>
                </a:solidFill>
                <a:latin typeface="+mn-lt"/>
              </a:rPr>
              <a:t>The Gariep Dam is heavily embedded within the policy space of South Africa: NSDF, Karoo Regional Spatial Development Framework, FSGDS and District One Plan which position the Gariep Dam/Xhariep District Municipality as: </a:t>
            </a:r>
            <a:endParaRPr lang="en-US" b="1" dirty="0">
              <a:latin typeface="+mn-lt"/>
            </a:endParaRPr>
          </a:p>
          <a:p>
            <a:pPr lvl="0" algn="just" eaLnBrk="1" fontAlgn="auto" hangingPunct="1">
              <a:spcBef>
                <a:spcPts val="0"/>
              </a:spcBef>
              <a:spcAft>
                <a:spcPts val="0"/>
              </a:spcAft>
              <a:buClr>
                <a:schemeClr val="dk1"/>
              </a:buClr>
              <a:buSzPts val="1600"/>
              <a:defRPr/>
            </a:pPr>
            <a:r>
              <a:rPr lang="en-US" b="1" dirty="0">
                <a:latin typeface="+mn-lt"/>
              </a:rPr>
              <a:t> </a:t>
            </a:r>
          </a:p>
          <a:p>
            <a:pPr marL="285750" indent="-285750" algn="just" eaLnBrk="1" fontAlgn="auto" hangingPunct="1">
              <a:spcBef>
                <a:spcPts val="0"/>
              </a:spcBef>
              <a:spcAft>
                <a:spcPts val="0"/>
              </a:spcAft>
              <a:buClr>
                <a:schemeClr val="dk1"/>
              </a:buClr>
              <a:buSzPts val="1600"/>
              <a:buFont typeface="Arial"/>
              <a:buChar char="•"/>
              <a:defRPr/>
            </a:pPr>
            <a:r>
              <a:rPr lang="en-ZA" b="1" dirty="0">
                <a:latin typeface="+mn-lt"/>
              </a:rPr>
              <a:t>A catalyst for economic diversification, eco-tourism, and green energy development</a:t>
            </a:r>
          </a:p>
          <a:p>
            <a:pPr marL="285750" indent="-285750" algn="just" eaLnBrk="1" fontAlgn="auto" hangingPunct="1">
              <a:spcBef>
                <a:spcPts val="0"/>
              </a:spcBef>
              <a:spcAft>
                <a:spcPts val="0"/>
              </a:spcAft>
              <a:buClr>
                <a:schemeClr val="dk1"/>
              </a:buClr>
              <a:buSzPts val="1600"/>
              <a:buFont typeface="Arial"/>
              <a:buChar char="•"/>
              <a:defRPr/>
            </a:pPr>
            <a:r>
              <a:rPr lang="en-ZA" b="1" dirty="0"/>
              <a:t>A flagship inland tourism destinations and </a:t>
            </a:r>
            <a:r>
              <a:rPr lang="en-US" b="1" dirty="0"/>
              <a:t>protected area with critical natural resources </a:t>
            </a:r>
            <a:r>
              <a:rPr lang="en-ZA" b="1" dirty="0">
                <a:latin typeface="+mn-lt"/>
              </a:rPr>
              <a:t>A water resource management, climate change adaptation, and conservation area</a:t>
            </a:r>
          </a:p>
          <a:p>
            <a:pPr marL="285750" lvl="0" indent="-285750" algn="just" eaLnBrk="1" fontAlgn="auto" hangingPunct="1">
              <a:spcBef>
                <a:spcPts val="0"/>
              </a:spcBef>
              <a:spcAft>
                <a:spcPts val="0"/>
              </a:spcAft>
              <a:buClr>
                <a:schemeClr val="dk1"/>
              </a:buClr>
              <a:buSzPts val="1600"/>
              <a:buFont typeface="Arial"/>
              <a:buChar char="•"/>
              <a:defRPr/>
            </a:pPr>
            <a:r>
              <a:rPr lang="en-US" b="1" dirty="0">
                <a:latin typeface="+mn-lt"/>
              </a:rPr>
              <a:t>A high-value, intensive, innovative, and climate-resilient agricultural production area driving regional and national food security.</a:t>
            </a:r>
          </a:p>
          <a:p>
            <a:pPr marL="285750" lvl="0" indent="-285750" algn="just" eaLnBrk="1" fontAlgn="auto" hangingPunct="1">
              <a:spcBef>
                <a:spcPts val="0"/>
              </a:spcBef>
              <a:spcAft>
                <a:spcPts val="0"/>
              </a:spcAft>
              <a:buClr>
                <a:schemeClr val="dk1"/>
              </a:buClr>
              <a:buSzPts val="1600"/>
              <a:buFont typeface="Arial"/>
              <a:buChar char="•"/>
              <a:defRPr/>
            </a:pPr>
            <a:r>
              <a:rPr lang="en-US" b="1" dirty="0">
                <a:latin typeface="+mn-lt"/>
              </a:rPr>
              <a:t>A solar</a:t>
            </a:r>
            <a:r>
              <a:rPr lang="en-ZA" b="1" dirty="0">
                <a:latin typeface="+mn-lt"/>
              </a:rPr>
              <a:t>, hydro, wind and shale gas energy production area with grid connections and battery storage </a:t>
            </a:r>
          </a:p>
          <a:p>
            <a:pPr marL="285750" lvl="0" indent="-285750" algn="just" eaLnBrk="1" fontAlgn="auto" hangingPunct="1">
              <a:spcBef>
                <a:spcPts val="0"/>
              </a:spcBef>
              <a:spcAft>
                <a:spcPts val="0"/>
              </a:spcAft>
              <a:buClr>
                <a:schemeClr val="dk1"/>
              </a:buClr>
              <a:buSzPts val="1600"/>
              <a:buFont typeface="Arial"/>
              <a:buChar char="•"/>
              <a:defRPr/>
            </a:pPr>
            <a:r>
              <a:rPr lang="en-ZA" b="1" dirty="0">
                <a:latin typeface="+mn-lt"/>
              </a:rPr>
              <a:t>The Karoo Lab will be a cross-provincial centre research centre that address the challenges of climate variability, water scarcity, and soil degradation</a:t>
            </a:r>
            <a:endParaRPr lang="en-ZA" b="1" dirty="0">
              <a:latin typeface="+mn-lt"/>
              <a:cs typeface="Arial" panose="020B0604020202020204" pitchFamily="34" charset="0"/>
            </a:endParaRPr>
          </a:p>
        </p:txBody>
      </p:sp>
    </p:spTree>
    <p:extLst>
      <p:ext uri="{BB962C8B-B14F-4D97-AF65-F5344CB8AC3E}">
        <p14:creationId xmlns:p14="http://schemas.microsoft.com/office/powerpoint/2010/main" val="3092171551"/>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333B54-36EC-AD11-CAB7-CE6183DD7FEC}"/>
            </a:ext>
          </a:extLst>
        </p:cNvPr>
        <p:cNvGrpSpPr/>
        <p:nvPr/>
      </p:nvGrpSpPr>
      <p:grpSpPr>
        <a:xfrm>
          <a:off x="0" y="0"/>
          <a:ext cx="0" cy="0"/>
          <a:chOff x="0" y="0"/>
          <a:chExt cx="0" cy="0"/>
        </a:xfrm>
      </p:grpSpPr>
      <p:pic>
        <p:nvPicPr>
          <p:cNvPr id="18" name="Picture 17">
            <a:extLst>
              <a:ext uri="{FF2B5EF4-FFF2-40B4-BE49-F238E27FC236}">
                <a16:creationId xmlns:a16="http://schemas.microsoft.com/office/drawing/2014/main" id="{A0F2E77B-5A07-BE6B-502F-4632CBC28FA8}"/>
              </a:ext>
            </a:extLst>
          </p:cNvPr>
          <p:cNvPicPr>
            <a:picLocks noChangeAspect="1"/>
          </p:cNvPicPr>
          <p:nvPr/>
        </p:nvPicPr>
        <p:blipFill>
          <a:blip r:embed="rId2"/>
          <a:stretch>
            <a:fillRect/>
          </a:stretch>
        </p:blipFill>
        <p:spPr>
          <a:xfrm>
            <a:off x="0" y="1344524"/>
            <a:ext cx="4355976" cy="1038890"/>
          </a:xfrm>
          <a:prstGeom prst="rect">
            <a:avLst/>
          </a:prstGeom>
        </p:spPr>
      </p:pic>
      <p:sp>
        <p:nvSpPr>
          <p:cNvPr id="22530" name="Slide Number Placeholder 4">
            <a:extLst>
              <a:ext uri="{FF2B5EF4-FFF2-40B4-BE49-F238E27FC236}">
                <a16:creationId xmlns:a16="http://schemas.microsoft.com/office/drawing/2014/main" id="{FF30AFED-3488-8F95-D837-BC5EB194E541}"/>
              </a:ext>
            </a:extLst>
          </p:cNvPr>
          <p:cNvSpPr>
            <a:spLocks noGrp="1"/>
          </p:cNvSpPr>
          <p:nvPr>
            <p:ph type="sldNum" sz="quarter" idx="11"/>
          </p:nvPr>
        </p:nvSpPr>
        <p:spPr>
          <a:noFill/>
        </p:spPr>
        <p:txBody>
          <a:bodyPr/>
          <a:lstStyle>
            <a:lvl1pPr>
              <a:spcBef>
                <a:spcPct val="20000"/>
              </a:spcBef>
              <a:buClr>
                <a:schemeClr val="hlink"/>
              </a:buClr>
              <a:buSzPct val="70000"/>
              <a:buFont typeface="Arial" panose="020B0604020202020204" pitchFamily="34" charset="0"/>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70000"/>
              <a:buFont typeface="Arial" panose="020B0604020202020204" pitchFamily="34" charset="0"/>
              <a:buChar char="n"/>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tx2"/>
              </a:buClr>
              <a:buSzPct val="70000"/>
              <a:buFont typeface="Arial" panose="020B0604020202020204" pitchFamily="34" charset="0"/>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Arial" panose="020B0604020202020204" pitchFamily="34" charset="0"/>
              <a:buChar char="n"/>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hlink"/>
              </a:buClr>
              <a:buSzPct val="70000"/>
              <a:buFont typeface="Arial" panose="020B0604020202020204" pitchFamily="34" charset="0"/>
              <a:buChar char="n"/>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70000"/>
              <a:buFont typeface="Arial" panose="020B0604020202020204" pitchFamily="34" charset="0"/>
              <a:buChar char="n"/>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70000"/>
              <a:buFont typeface="Arial" panose="020B0604020202020204" pitchFamily="34" charset="0"/>
              <a:buChar char="n"/>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70000"/>
              <a:buFont typeface="Arial" panose="020B0604020202020204" pitchFamily="34" charset="0"/>
              <a:buChar char="n"/>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70000"/>
              <a:buFont typeface="Arial" panose="020B0604020202020204" pitchFamily="34" charset="0"/>
              <a:buChar char="n"/>
              <a:defRPr sz="2000">
                <a:solidFill>
                  <a:schemeClr val="tx1"/>
                </a:solidFill>
                <a:latin typeface="Arial" panose="020B0604020202020204" pitchFamily="34" charset="0"/>
                <a:cs typeface="Arial" panose="020B0604020202020204" pitchFamily="34" charset="0"/>
              </a:defRPr>
            </a:lvl9pPr>
          </a:lstStyle>
          <a:p>
            <a:pPr>
              <a:spcBef>
                <a:spcPct val="0"/>
              </a:spcBef>
              <a:buClrTx/>
              <a:buSzTx/>
              <a:buFontTx/>
              <a:buNone/>
            </a:pPr>
            <a:fld id="{4CC7F60C-0C48-461E-892B-72CEC54AFFA0}" type="slidenum">
              <a:rPr lang="en-US" altLang="en-US" sz="1200" smtClean="0"/>
              <a:pPr>
                <a:spcBef>
                  <a:spcPct val="0"/>
                </a:spcBef>
                <a:buClrTx/>
                <a:buSzTx/>
                <a:buFontTx/>
                <a:buNone/>
              </a:pPr>
              <a:t>4</a:t>
            </a:fld>
            <a:endParaRPr lang="en-US" altLang="en-US" sz="1200" dirty="0"/>
          </a:p>
        </p:txBody>
      </p:sp>
      <p:sp>
        <p:nvSpPr>
          <p:cNvPr id="7" name="Rectangle 2">
            <a:extLst>
              <a:ext uri="{FF2B5EF4-FFF2-40B4-BE49-F238E27FC236}">
                <a16:creationId xmlns:a16="http://schemas.microsoft.com/office/drawing/2014/main" id="{F500231F-38DC-6450-2CC9-F9C8144833AC}"/>
              </a:ext>
            </a:extLst>
          </p:cNvPr>
          <p:cNvSpPr>
            <a:spLocks noGrp="1" noRot="1" noChangeArrowheads="1"/>
          </p:cNvSpPr>
          <p:nvPr>
            <p:ph type="title"/>
          </p:nvPr>
        </p:nvSpPr>
        <p:spPr>
          <a:xfrm>
            <a:off x="0" y="176906"/>
            <a:ext cx="9505056" cy="417814"/>
          </a:xfrm>
          <a:solidFill>
            <a:srgbClr val="808000"/>
          </a:solidFill>
          <a:ln>
            <a:solidFill>
              <a:srgbClr val="808000"/>
            </a:solidFill>
          </a:ln>
        </p:spPr>
        <p:txBody>
          <a:bodyPr/>
          <a:lstStyle/>
          <a:p>
            <a:pPr eaLnBrk="1" hangingPunct="1"/>
            <a:r>
              <a:rPr lang="en-US" altLang="en-US" sz="2200" b="1" dirty="0">
                <a:solidFill>
                  <a:schemeClr val="bg1"/>
                </a:solidFill>
              </a:rPr>
              <a:t>Gariep Dam: A Development Perspective </a:t>
            </a:r>
            <a:endParaRPr lang="en-ZA" altLang="en-US" sz="2200" b="1" dirty="0">
              <a:solidFill>
                <a:schemeClr val="bg1"/>
              </a:solidFill>
            </a:endParaRPr>
          </a:p>
        </p:txBody>
      </p:sp>
      <p:sp>
        <p:nvSpPr>
          <p:cNvPr id="2" name="Rectangle 1">
            <a:extLst>
              <a:ext uri="{FF2B5EF4-FFF2-40B4-BE49-F238E27FC236}">
                <a16:creationId xmlns:a16="http://schemas.microsoft.com/office/drawing/2014/main" id="{51BD14F9-22EB-4048-F0CF-DF7555D0FFF7}"/>
              </a:ext>
            </a:extLst>
          </p:cNvPr>
          <p:cNvSpPr/>
          <p:nvPr/>
        </p:nvSpPr>
        <p:spPr>
          <a:xfrm>
            <a:off x="1223627" y="2932846"/>
            <a:ext cx="2016224" cy="369332"/>
          </a:xfrm>
          <a:prstGeom prst="rect">
            <a:avLst/>
          </a:prstGeom>
          <a:ln w="19050">
            <a:solidFill>
              <a:schemeClr val="bg1"/>
            </a:solidFill>
          </a:ln>
          <a:scene3d>
            <a:camera prst="orthographicFront">
              <a:rot lat="21304568" lon="302244" rev="21547776"/>
            </a:camera>
            <a:lightRig rig="threePt" dir="t"/>
          </a:scene3d>
        </p:spPr>
        <p:txBody>
          <a:bodyPr wrap="square">
            <a:spAutoFit/>
          </a:bodyPr>
          <a:lstStyle/>
          <a:p>
            <a:pPr lvl="0" algn="just" eaLnBrk="1" fontAlgn="auto" hangingPunct="1">
              <a:spcBef>
                <a:spcPts val="0"/>
              </a:spcBef>
              <a:spcAft>
                <a:spcPts val="0"/>
              </a:spcAft>
              <a:buClr>
                <a:schemeClr val="dk1"/>
              </a:buClr>
              <a:buSzPts val="1600"/>
              <a:defRPr/>
            </a:pPr>
            <a:r>
              <a:rPr lang="en-US" b="1" dirty="0">
                <a:cs typeface="Arial" panose="020B0604020202020204" pitchFamily="34" charset="0"/>
              </a:rPr>
              <a:t>07 October 2025</a:t>
            </a:r>
            <a:endParaRPr lang="en-US" b="1" dirty="0">
              <a:latin typeface="+mn-lt"/>
            </a:endParaRPr>
          </a:p>
        </p:txBody>
      </p:sp>
      <p:cxnSp>
        <p:nvCxnSpPr>
          <p:cNvPr id="10" name="Straight Connector 9">
            <a:extLst>
              <a:ext uri="{FF2B5EF4-FFF2-40B4-BE49-F238E27FC236}">
                <a16:creationId xmlns:a16="http://schemas.microsoft.com/office/drawing/2014/main" id="{DD52DEB7-E547-0816-D44C-C35C98F18302}"/>
              </a:ext>
            </a:extLst>
          </p:cNvPr>
          <p:cNvCxnSpPr>
            <a:cxnSpLocks/>
          </p:cNvCxnSpPr>
          <p:nvPr/>
        </p:nvCxnSpPr>
        <p:spPr bwMode="auto">
          <a:xfrm>
            <a:off x="0" y="3706726"/>
            <a:ext cx="9288016" cy="0"/>
          </a:xfrm>
          <a:prstGeom prst="line">
            <a:avLst/>
          </a:prstGeom>
          <a:solidFill>
            <a:schemeClr val="accent1"/>
          </a:solidFill>
          <a:ln w="41275" cap="flat" cmpd="sng" algn="ctr">
            <a:solidFill>
              <a:schemeClr val="tx1"/>
            </a:solidFill>
            <a:prstDash val="solid"/>
            <a:round/>
            <a:headEnd type="none" w="med" len="med"/>
            <a:tailEnd type="none" w="med" len="med"/>
          </a:ln>
          <a:effectLst/>
        </p:spPr>
      </p:cxnSp>
      <p:sp>
        <p:nvSpPr>
          <p:cNvPr id="12" name="Oval 11">
            <a:extLst>
              <a:ext uri="{FF2B5EF4-FFF2-40B4-BE49-F238E27FC236}">
                <a16:creationId xmlns:a16="http://schemas.microsoft.com/office/drawing/2014/main" id="{D1D631EA-CEF4-EBB6-6A32-1BFFC9ECFE60}"/>
              </a:ext>
            </a:extLst>
          </p:cNvPr>
          <p:cNvSpPr/>
          <p:nvPr/>
        </p:nvSpPr>
        <p:spPr bwMode="auto">
          <a:xfrm>
            <a:off x="1894404" y="3320431"/>
            <a:ext cx="674669" cy="647539"/>
          </a:xfrm>
          <a:prstGeom prst="ellipse">
            <a:avLst/>
          </a:prstGeom>
          <a:solidFill>
            <a:schemeClr val="tx1"/>
          </a:solidFill>
          <a:ln w="41275"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ZA" sz="1800" b="0" i="0" u="none" strike="noStrike" cap="none" normalizeH="0" baseline="0" dirty="0">
              <a:ln>
                <a:noFill/>
              </a:ln>
              <a:solidFill>
                <a:schemeClr val="tx1"/>
              </a:solidFill>
              <a:effectLst/>
              <a:latin typeface="Arial" pitchFamily="34" charset="0"/>
            </a:endParaRPr>
          </a:p>
        </p:txBody>
      </p:sp>
      <p:sp>
        <p:nvSpPr>
          <p:cNvPr id="14" name="Rectangle 13">
            <a:extLst>
              <a:ext uri="{FF2B5EF4-FFF2-40B4-BE49-F238E27FC236}">
                <a16:creationId xmlns:a16="http://schemas.microsoft.com/office/drawing/2014/main" id="{A0311A45-F141-B233-D745-0EAFF837D6EB}"/>
              </a:ext>
            </a:extLst>
          </p:cNvPr>
          <p:cNvSpPr/>
          <p:nvPr/>
        </p:nvSpPr>
        <p:spPr>
          <a:xfrm>
            <a:off x="251520" y="3956411"/>
            <a:ext cx="3672408" cy="2862322"/>
          </a:xfrm>
          <a:prstGeom prst="rect">
            <a:avLst/>
          </a:prstGeom>
          <a:ln w="19050">
            <a:solidFill>
              <a:schemeClr val="tx1"/>
            </a:solidFill>
          </a:ln>
          <a:scene3d>
            <a:camera prst="orthographicFront">
              <a:rot lat="21304568" lon="302244" rev="21547776"/>
            </a:camera>
            <a:lightRig rig="threePt" dir="t"/>
          </a:scene3d>
        </p:spPr>
        <p:txBody>
          <a:bodyPr wrap="square">
            <a:spAutoFit/>
          </a:bodyPr>
          <a:lstStyle/>
          <a:p>
            <a:pPr lvl="0" algn="just" eaLnBrk="1" fontAlgn="auto" hangingPunct="1">
              <a:spcBef>
                <a:spcPts val="0"/>
              </a:spcBef>
              <a:spcAft>
                <a:spcPts val="0"/>
              </a:spcAft>
              <a:buClr>
                <a:schemeClr val="dk1"/>
              </a:buClr>
              <a:buSzPts val="1600"/>
              <a:defRPr/>
            </a:pPr>
            <a:r>
              <a:rPr lang="en-US" b="1" dirty="0">
                <a:cs typeface="Arial" panose="020B0604020202020204" pitchFamily="34" charset="0"/>
              </a:rPr>
              <a:t>The Honourable Premiers of the Free State, Eastern Cape and Northern Cape, MECs, CEOs of Economic Development entities, and officials   met to discuss the Lake Gariep economic growth and development prospects, including measures for interprovincial collaboration </a:t>
            </a:r>
            <a:endParaRPr lang="en-US" b="1" dirty="0">
              <a:latin typeface="+mn-lt"/>
            </a:endParaRPr>
          </a:p>
        </p:txBody>
      </p:sp>
      <p:sp>
        <p:nvSpPr>
          <p:cNvPr id="16" name="TextBox 15">
            <a:extLst>
              <a:ext uri="{FF2B5EF4-FFF2-40B4-BE49-F238E27FC236}">
                <a16:creationId xmlns:a16="http://schemas.microsoft.com/office/drawing/2014/main" id="{E1AF8591-BEFA-9BB6-B061-025302C84E94}"/>
              </a:ext>
            </a:extLst>
          </p:cNvPr>
          <p:cNvSpPr txBox="1"/>
          <p:nvPr/>
        </p:nvSpPr>
        <p:spPr>
          <a:xfrm>
            <a:off x="4211957" y="3867950"/>
            <a:ext cx="4757194" cy="2862322"/>
          </a:xfrm>
          <a:prstGeom prst="rect">
            <a:avLst/>
          </a:prstGeom>
          <a:noFill/>
          <a:ln w="19050">
            <a:solidFill>
              <a:schemeClr val="tx1"/>
            </a:solidFill>
          </a:ln>
          <a:scene3d>
            <a:camera prst="orthographicFront">
              <a:rot lat="579354" lon="20386751" rev="21443218"/>
            </a:camera>
            <a:lightRig rig="threePt" dir="t"/>
          </a:scene3d>
        </p:spPr>
        <p:txBody>
          <a:bodyPr wrap="square">
            <a:spAutoFit/>
          </a:bodyPr>
          <a:lstStyle/>
          <a:p>
            <a:pPr algn="just"/>
            <a:r>
              <a:rPr lang="en-GB" sz="1500" b="1" dirty="0">
                <a:latin typeface="Arial" panose="020B0604020202020204" pitchFamily="34" charset="0"/>
                <a:cs typeface="Arial" panose="020B0604020202020204" pitchFamily="34" charset="0"/>
              </a:rPr>
              <a:t>This discussion formed the basis of the conceptualisation and implementation of the Lake  </a:t>
            </a:r>
            <a:r>
              <a:rPr lang="en-GB" sz="1500" b="1" dirty="0">
                <a:solidFill>
                  <a:schemeClr val="accent2">
                    <a:lumMod val="50000"/>
                  </a:schemeClr>
                </a:solidFill>
                <a:latin typeface="Arial" panose="020B0604020202020204" pitchFamily="34" charset="0"/>
                <a:cs typeface="Arial" panose="020B0604020202020204" pitchFamily="34" charset="0"/>
              </a:rPr>
              <a:t>Gariep</a:t>
            </a:r>
            <a:r>
              <a:rPr lang="en-US" sz="1500" b="1" dirty="0">
                <a:solidFill>
                  <a:schemeClr val="accent2">
                    <a:lumMod val="50000"/>
                  </a:schemeClr>
                </a:solidFill>
                <a:latin typeface="Arial" panose="020B0604020202020204" pitchFamily="34" charset="0"/>
                <a:cs typeface="Arial" panose="020B0604020202020204" pitchFamily="34" charset="0"/>
              </a:rPr>
              <a:t> Development Initiative </a:t>
            </a:r>
            <a:r>
              <a:rPr lang="en-US" sz="1500" b="1" dirty="0">
                <a:latin typeface="Arial" panose="020B0604020202020204" pitchFamily="34" charset="0"/>
                <a:cs typeface="Arial" panose="020B0604020202020204" pitchFamily="34" charset="0"/>
              </a:rPr>
              <a:t> meant to attain the following </a:t>
            </a:r>
            <a:r>
              <a:rPr lang="en-US" sz="1500" b="1" dirty="0">
                <a:solidFill>
                  <a:schemeClr val="accent2">
                    <a:lumMod val="50000"/>
                  </a:schemeClr>
                </a:solidFill>
                <a:latin typeface="Arial" panose="020B0604020202020204" pitchFamily="34" charset="0"/>
                <a:cs typeface="Arial" panose="020B0604020202020204" pitchFamily="34" charset="0"/>
              </a:rPr>
              <a:t>objectives</a:t>
            </a:r>
            <a:r>
              <a:rPr lang="en-US" sz="1500" b="1" dirty="0">
                <a:latin typeface="Arial" panose="020B0604020202020204" pitchFamily="34" charset="0"/>
                <a:cs typeface="Arial" panose="020B0604020202020204" pitchFamily="34" charset="0"/>
              </a:rPr>
              <a:t>: </a:t>
            </a:r>
            <a:endParaRPr lang="en-ZA" sz="1500" b="1" dirty="0">
              <a:latin typeface="Arial" panose="020B0604020202020204" pitchFamily="34" charset="0"/>
              <a:cs typeface="Arial" panose="020B0604020202020204" pitchFamily="34" charset="0"/>
            </a:endParaRPr>
          </a:p>
          <a:p>
            <a:pPr algn="just"/>
            <a:r>
              <a:rPr lang="en-US" sz="1500" b="1" dirty="0">
                <a:latin typeface="Arial" panose="020B0604020202020204" pitchFamily="34" charset="0"/>
                <a:cs typeface="Arial" panose="020B0604020202020204" pitchFamily="34" charset="0"/>
              </a:rPr>
              <a:t> </a:t>
            </a:r>
            <a:endParaRPr lang="en-ZA" sz="1500" b="1" dirty="0">
              <a:latin typeface="Arial" panose="020B0604020202020204" pitchFamily="34" charset="0"/>
              <a:cs typeface="Arial" panose="020B0604020202020204" pitchFamily="34" charset="0"/>
            </a:endParaRPr>
          </a:p>
          <a:p>
            <a:pPr marL="285750" lvl="0" indent="-285750" algn="just">
              <a:buFont typeface="Arial" panose="020B0604020202020204" pitchFamily="34" charset="0"/>
              <a:buChar char="•"/>
            </a:pPr>
            <a:r>
              <a:rPr lang="en-GB" sz="1500" b="1" dirty="0">
                <a:latin typeface="Arial" panose="020B0604020202020204" pitchFamily="34" charset="0"/>
                <a:cs typeface="Arial" panose="020B0604020202020204" pitchFamily="34" charset="0"/>
              </a:rPr>
              <a:t>Establish a framework </a:t>
            </a:r>
            <a:r>
              <a:rPr lang="en-GB" sz="1500" b="1" dirty="0">
                <a:solidFill>
                  <a:schemeClr val="accent2">
                    <a:lumMod val="50000"/>
                  </a:schemeClr>
                </a:solidFill>
                <a:latin typeface="Arial" panose="020B0604020202020204" pitchFamily="34" charset="0"/>
                <a:cs typeface="Arial" panose="020B0604020202020204" pitchFamily="34" charset="0"/>
              </a:rPr>
              <a:t>for intergovernmental cooperation, planning and implementation of the </a:t>
            </a:r>
            <a:r>
              <a:rPr lang="en-GB" sz="1500" b="1" dirty="0">
                <a:latin typeface="Arial" panose="020B0604020202020204" pitchFamily="34" charset="0"/>
                <a:cs typeface="Arial" panose="020B0604020202020204" pitchFamily="34" charset="0"/>
              </a:rPr>
              <a:t> lake Gariep Development Initiative</a:t>
            </a:r>
          </a:p>
          <a:p>
            <a:pPr marL="285750" lvl="0" indent="-285750" algn="just">
              <a:buFont typeface="Arial" panose="020B0604020202020204" pitchFamily="34" charset="0"/>
              <a:buChar char="•"/>
            </a:pPr>
            <a:r>
              <a:rPr lang="en-ZA" sz="1500" b="1" dirty="0"/>
              <a:t>Serves as a strategic regional economic anchor for interprovincial growth and development across the Free State, Eastern Cape, and Northern Cape</a:t>
            </a:r>
            <a:r>
              <a:rPr lang="en-GB" sz="1500" b="1" dirty="0">
                <a:latin typeface="Arial" panose="020B0604020202020204" pitchFamily="34" charset="0"/>
                <a:cs typeface="Arial" panose="020B0604020202020204" pitchFamily="34" charset="0"/>
              </a:rPr>
              <a:t>.</a:t>
            </a:r>
            <a:endParaRPr lang="en-ZA" sz="1500" b="1"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BA7F5721-4EB6-A215-0274-BB5DD5B13AB2}"/>
              </a:ext>
            </a:extLst>
          </p:cNvPr>
          <p:cNvPicPr>
            <a:picLocks noChangeAspect="1"/>
          </p:cNvPicPr>
          <p:nvPr/>
        </p:nvPicPr>
        <p:blipFill>
          <a:blip r:embed="rId3"/>
          <a:stretch>
            <a:fillRect/>
          </a:stretch>
        </p:blipFill>
        <p:spPr>
          <a:xfrm>
            <a:off x="4463476" y="487791"/>
            <a:ext cx="4570665" cy="3325865"/>
          </a:xfrm>
          <a:prstGeom prst="rect">
            <a:avLst/>
          </a:prstGeom>
          <a:ln w="19050">
            <a:solidFill>
              <a:schemeClr val="tx1"/>
            </a:solidFill>
          </a:ln>
          <a:scene3d>
            <a:camera prst="orthographicFront">
              <a:rot lat="891693" lon="20977895" rev="21465900"/>
            </a:camera>
            <a:lightRig rig="threePt" dir="t"/>
          </a:scene3d>
        </p:spPr>
      </p:pic>
    </p:spTree>
    <p:extLst>
      <p:ext uri="{BB962C8B-B14F-4D97-AF65-F5344CB8AC3E}">
        <p14:creationId xmlns:p14="http://schemas.microsoft.com/office/powerpoint/2010/main" val="3005689248"/>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11" name="Table 10">
            <a:extLst>
              <a:ext uri="{FF2B5EF4-FFF2-40B4-BE49-F238E27FC236}">
                <a16:creationId xmlns:a16="http://schemas.microsoft.com/office/drawing/2014/main" id="{F83849B9-84FA-3886-5F92-354CCE725E0A}"/>
              </a:ext>
            </a:extLst>
          </p:cNvPr>
          <p:cNvGraphicFramePr>
            <a:graphicFrameLocks noGrp="1"/>
          </p:cNvGraphicFramePr>
          <p:nvPr>
            <p:extLst>
              <p:ext uri="{D42A27DB-BD31-4B8C-83A1-F6EECF244321}">
                <p14:modId xmlns:p14="http://schemas.microsoft.com/office/powerpoint/2010/main" val="776131494"/>
              </p:ext>
            </p:extLst>
          </p:nvPr>
        </p:nvGraphicFramePr>
        <p:xfrm>
          <a:off x="179512" y="775594"/>
          <a:ext cx="7287770" cy="5905500"/>
        </p:xfrm>
        <a:graphic>
          <a:graphicData uri="http://schemas.openxmlformats.org/drawingml/2006/table">
            <a:tbl>
              <a:tblPr firstRow="1" firstCol="1" bandRow="1">
                <a:tableStyleId>{93296810-A885-4BE3-A3E7-6D5BEEA58F35}</a:tableStyleId>
              </a:tblPr>
              <a:tblGrid>
                <a:gridCol w="1592587">
                  <a:extLst>
                    <a:ext uri="{9D8B030D-6E8A-4147-A177-3AD203B41FA5}">
                      <a16:colId xmlns:a16="http://schemas.microsoft.com/office/drawing/2014/main" val="3478641814"/>
                    </a:ext>
                  </a:extLst>
                </a:gridCol>
                <a:gridCol w="5695183">
                  <a:extLst>
                    <a:ext uri="{9D8B030D-6E8A-4147-A177-3AD203B41FA5}">
                      <a16:colId xmlns:a16="http://schemas.microsoft.com/office/drawing/2014/main" val="1528530544"/>
                    </a:ext>
                  </a:extLst>
                </a:gridCol>
              </a:tblGrid>
              <a:tr h="192104">
                <a:tc>
                  <a:txBody>
                    <a:bodyPr/>
                    <a:lstStyle/>
                    <a:p>
                      <a:pPr algn="l">
                        <a:lnSpc>
                          <a:spcPct val="100000"/>
                        </a:lnSpc>
                        <a:buNone/>
                      </a:pPr>
                      <a:r>
                        <a:rPr lang="en-US" sz="1550" b="1" dirty="0">
                          <a:solidFill>
                            <a:schemeClr val="bg1"/>
                          </a:solidFill>
                          <a:effectLst/>
                          <a:latin typeface="Arial" panose="020B0604020202020204" pitchFamily="34" charset="0"/>
                          <a:cs typeface="Arial" panose="020B0604020202020204" pitchFamily="34" charset="0"/>
                        </a:rPr>
                        <a:t>Type of Investments </a:t>
                      </a:r>
                      <a:endParaRPr lang="en-ZA" sz="1550" b="1" dirty="0">
                        <a:solidFill>
                          <a:schemeClr val="bg1"/>
                        </a:solidFill>
                        <a:effectLst/>
                        <a:latin typeface="Arial" panose="020B0604020202020204" pitchFamily="34" charset="0"/>
                        <a:ea typeface="Times" panose="02020603050405020304" pitchFamily="18" charset="0"/>
                        <a:cs typeface="Arial" panose="020B0604020202020204" pitchFamily="34" charset="0"/>
                      </a:endParaRPr>
                    </a:p>
                  </a:txBody>
                  <a:tcPr marL="47759" marR="4775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08000"/>
                    </a:solidFill>
                  </a:tcPr>
                </a:tc>
                <a:tc>
                  <a:txBody>
                    <a:bodyPr/>
                    <a:lstStyle/>
                    <a:p>
                      <a:pPr algn="just">
                        <a:lnSpc>
                          <a:spcPct val="100000"/>
                        </a:lnSpc>
                        <a:buNone/>
                      </a:pPr>
                      <a:r>
                        <a:rPr lang="en-US" sz="1550" b="1" dirty="0">
                          <a:solidFill>
                            <a:schemeClr val="bg1"/>
                          </a:solidFill>
                          <a:effectLst/>
                          <a:latin typeface="Arial" panose="020B0604020202020204" pitchFamily="34" charset="0"/>
                          <a:cs typeface="Arial" panose="020B0604020202020204" pitchFamily="34" charset="0"/>
                        </a:rPr>
                        <a:t>Investment Details </a:t>
                      </a:r>
                      <a:endParaRPr lang="en-ZA" sz="1550" b="1" dirty="0">
                        <a:solidFill>
                          <a:schemeClr val="bg1"/>
                        </a:solidFill>
                        <a:effectLst/>
                        <a:latin typeface="Arial" panose="020B0604020202020204" pitchFamily="34" charset="0"/>
                        <a:ea typeface="Times" panose="02020603050405020304" pitchFamily="18" charset="0"/>
                        <a:cs typeface="Arial" panose="020B0604020202020204" pitchFamily="34" charset="0"/>
                      </a:endParaRPr>
                    </a:p>
                  </a:txBody>
                  <a:tcPr marL="47759" marR="4775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08000"/>
                    </a:solidFill>
                  </a:tcPr>
                </a:tc>
                <a:extLst>
                  <a:ext uri="{0D108BD9-81ED-4DB2-BD59-A6C34878D82A}">
                    <a16:rowId xmlns:a16="http://schemas.microsoft.com/office/drawing/2014/main" val="656580781"/>
                  </a:ext>
                </a:extLst>
              </a:tr>
              <a:tr h="548640">
                <a:tc>
                  <a:txBody>
                    <a:bodyPr/>
                    <a:lstStyle/>
                    <a:p>
                      <a:pPr algn="just">
                        <a:lnSpc>
                          <a:spcPct val="100000"/>
                        </a:lnSpc>
                        <a:buNone/>
                      </a:pPr>
                      <a:r>
                        <a:rPr lang="en-US" sz="1550" b="1" dirty="0">
                          <a:solidFill>
                            <a:schemeClr val="bg1"/>
                          </a:solidFill>
                          <a:effectLst/>
                          <a:latin typeface="Arial" panose="020B0604020202020204" pitchFamily="34" charset="0"/>
                          <a:cs typeface="Arial" panose="020B0604020202020204" pitchFamily="34" charset="0"/>
                        </a:rPr>
                        <a:t>Mixed-use Development </a:t>
                      </a:r>
                      <a:endParaRPr lang="en-ZA" sz="1550" b="1" dirty="0">
                        <a:solidFill>
                          <a:schemeClr val="bg1"/>
                        </a:solidFill>
                        <a:effectLst/>
                        <a:latin typeface="Arial" panose="020B0604020202020204" pitchFamily="34" charset="0"/>
                        <a:ea typeface="Times" panose="02020603050405020304" pitchFamily="18" charset="0"/>
                        <a:cs typeface="Arial" panose="020B0604020202020204" pitchFamily="34" charset="0"/>
                      </a:endParaRPr>
                    </a:p>
                  </a:txBody>
                  <a:tcPr marL="47759" marR="4775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08000"/>
                    </a:solidFill>
                  </a:tcPr>
                </a:tc>
                <a:tc>
                  <a:txBody>
                    <a:bodyPr/>
                    <a:lstStyle/>
                    <a:p>
                      <a:pPr algn="just">
                        <a:lnSpc>
                          <a:spcPct val="100000"/>
                        </a:lnSpc>
                        <a:buNone/>
                      </a:pPr>
                      <a:r>
                        <a:rPr lang="en-US" sz="1550" b="1" dirty="0">
                          <a:solidFill>
                            <a:schemeClr val="tx1"/>
                          </a:solidFill>
                          <a:effectLst/>
                          <a:latin typeface="Arial" panose="020B0604020202020204" pitchFamily="34" charset="0"/>
                          <a:cs typeface="Arial" panose="020B0604020202020204" pitchFamily="34" charset="0"/>
                        </a:rPr>
                        <a:t>Development of residential, commercial, and recreational spaces that include houses, hotels, conference facilities to create jobs and provide amenities for communities. </a:t>
                      </a:r>
                      <a:endParaRPr lang="en-ZA" sz="1550" b="1" dirty="0">
                        <a:solidFill>
                          <a:schemeClr val="tx1"/>
                        </a:solidFill>
                        <a:effectLst/>
                        <a:latin typeface="Arial" panose="020B0604020202020204" pitchFamily="34" charset="0"/>
                        <a:ea typeface="Times" panose="02020603050405020304" pitchFamily="18" charset="0"/>
                        <a:cs typeface="Arial" panose="020B0604020202020204" pitchFamily="34" charset="0"/>
                      </a:endParaRPr>
                    </a:p>
                  </a:txBody>
                  <a:tcPr marL="47759" marR="4775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70828951"/>
                  </a:ext>
                </a:extLst>
              </a:tr>
              <a:tr h="548640">
                <a:tc>
                  <a:txBody>
                    <a:bodyPr/>
                    <a:lstStyle/>
                    <a:p>
                      <a:pPr algn="just">
                        <a:lnSpc>
                          <a:spcPct val="100000"/>
                        </a:lnSpc>
                        <a:buNone/>
                      </a:pPr>
                      <a:r>
                        <a:rPr lang="en-US" sz="1550" b="1" dirty="0">
                          <a:solidFill>
                            <a:schemeClr val="bg1"/>
                          </a:solidFill>
                          <a:effectLst/>
                          <a:latin typeface="Arial" panose="020B0604020202020204" pitchFamily="34" charset="0"/>
                          <a:cs typeface="Arial" panose="020B0604020202020204" pitchFamily="34" charset="0"/>
                        </a:rPr>
                        <a:t>Wildlife Economy</a:t>
                      </a:r>
                      <a:endParaRPr lang="en-ZA" sz="1550" b="1" dirty="0">
                        <a:solidFill>
                          <a:schemeClr val="bg1"/>
                        </a:solidFill>
                        <a:effectLst/>
                        <a:latin typeface="Arial" panose="020B0604020202020204" pitchFamily="34" charset="0"/>
                        <a:ea typeface="Times" panose="02020603050405020304" pitchFamily="18" charset="0"/>
                        <a:cs typeface="Arial" panose="020B0604020202020204" pitchFamily="34" charset="0"/>
                      </a:endParaRPr>
                    </a:p>
                  </a:txBody>
                  <a:tcPr marL="47759" marR="4775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08000"/>
                    </a:solidFill>
                  </a:tcPr>
                </a:tc>
                <a:tc>
                  <a:txBody>
                    <a:bodyPr/>
                    <a:lstStyle/>
                    <a:p>
                      <a:pPr algn="just">
                        <a:lnSpc>
                          <a:spcPct val="100000"/>
                        </a:lnSpc>
                        <a:buNone/>
                      </a:pPr>
                      <a:r>
                        <a:rPr lang="en-US" sz="1550" b="1" dirty="0">
                          <a:solidFill>
                            <a:schemeClr val="tx1"/>
                          </a:solidFill>
                          <a:effectLst/>
                          <a:latin typeface="Arial" panose="020B0604020202020204" pitchFamily="34" charset="0"/>
                          <a:cs typeface="Arial" panose="020B0604020202020204" pitchFamily="34" charset="0"/>
                        </a:rPr>
                        <a:t>Hunting, wildlife ranching, venison processing, plant harvesting, processing of wildlife products like meat and skins to drive economic development by creating jobs and livelihoods and supporting conservation.</a:t>
                      </a:r>
                      <a:endParaRPr lang="en-ZA" sz="1550" b="1" dirty="0">
                        <a:solidFill>
                          <a:schemeClr val="tx1"/>
                        </a:solidFill>
                        <a:effectLst/>
                        <a:latin typeface="Arial" panose="020B0604020202020204" pitchFamily="34" charset="0"/>
                        <a:ea typeface="Times" panose="02020603050405020304" pitchFamily="18" charset="0"/>
                        <a:cs typeface="Arial" panose="020B0604020202020204" pitchFamily="34" charset="0"/>
                      </a:endParaRPr>
                    </a:p>
                  </a:txBody>
                  <a:tcPr marL="47759" marR="4775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64315537"/>
                  </a:ext>
                </a:extLst>
              </a:tr>
              <a:tr h="365760">
                <a:tc>
                  <a:txBody>
                    <a:bodyPr/>
                    <a:lstStyle/>
                    <a:p>
                      <a:pPr algn="just">
                        <a:lnSpc>
                          <a:spcPct val="100000"/>
                        </a:lnSpc>
                        <a:buNone/>
                      </a:pPr>
                      <a:r>
                        <a:rPr lang="en-US" sz="1550" b="1" dirty="0">
                          <a:solidFill>
                            <a:schemeClr val="bg1"/>
                          </a:solidFill>
                          <a:effectLst/>
                          <a:latin typeface="Arial" panose="020B0604020202020204" pitchFamily="34" charset="0"/>
                          <a:cs typeface="Arial" panose="020B0604020202020204" pitchFamily="34" charset="0"/>
                        </a:rPr>
                        <a:t>Bio Economy  </a:t>
                      </a:r>
                      <a:endParaRPr lang="en-ZA" sz="1550" b="1" dirty="0">
                        <a:solidFill>
                          <a:schemeClr val="bg1"/>
                        </a:solidFill>
                        <a:effectLst/>
                        <a:latin typeface="Arial" panose="020B0604020202020204" pitchFamily="34" charset="0"/>
                        <a:ea typeface="Times" panose="02020603050405020304" pitchFamily="18" charset="0"/>
                        <a:cs typeface="Arial" panose="020B0604020202020204" pitchFamily="34" charset="0"/>
                      </a:endParaRPr>
                    </a:p>
                  </a:txBody>
                  <a:tcPr marL="47759" marR="4775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08000"/>
                    </a:solidFill>
                  </a:tcPr>
                </a:tc>
                <a:tc>
                  <a:txBody>
                    <a:bodyPr/>
                    <a:lstStyle/>
                    <a:p>
                      <a:pPr algn="just">
                        <a:lnSpc>
                          <a:spcPct val="100000"/>
                        </a:lnSpc>
                        <a:buNone/>
                      </a:pPr>
                      <a:r>
                        <a:rPr lang="en-US" sz="1550" b="1" dirty="0">
                          <a:solidFill>
                            <a:schemeClr val="tx1"/>
                          </a:solidFill>
                          <a:effectLst/>
                          <a:latin typeface="Arial" panose="020B0604020202020204" pitchFamily="34" charset="0"/>
                          <a:cs typeface="Arial" panose="020B0604020202020204" pitchFamily="34" charset="0"/>
                        </a:rPr>
                        <a:t>Process renewable essential oils, medicinal products, biochemicals, and other commercially valuable materials for production and commercialisation. </a:t>
                      </a:r>
                      <a:endParaRPr lang="en-ZA" sz="1550" b="1" dirty="0">
                        <a:solidFill>
                          <a:schemeClr val="tx1"/>
                        </a:solidFill>
                        <a:effectLst/>
                        <a:latin typeface="Arial" panose="020B0604020202020204" pitchFamily="34" charset="0"/>
                        <a:ea typeface="Times" panose="02020603050405020304" pitchFamily="18" charset="0"/>
                        <a:cs typeface="Arial" panose="020B0604020202020204" pitchFamily="34" charset="0"/>
                      </a:endParaRPr>
                    </a:p>
                  </a:txBody>
                  <a:tcPr marL="47759" marR="4775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76511541"/>
                  </a:ext>
                </a:extLst>
              </a:tr>
              <a:tr h="548640">
                <a:tc>
                  <a:txBody>
                    <a:bodyPr/>
                    <a:lstStyle/>
                    <a:p>
                      <a:pPr algn="just">
                        <a:lnSpc>
                          <a:spcPct val="100000"/>
                        </a:lnSpc>
                        <a:buNone/>
                      </a:pPr>
                      <a:r>
                        <a:rPr lang="en-US" sz="1550" b="1" dirty="0">
                          <a:solidFill>
                            <a:schemeClr val="bg1"/>
                          </a:solidFill>
                          <a:effectLst/>
                          <a:latin typeface="Arial" panose="020B0604020202020204" pitchFamily="34" charset="0"/>
                          <a:cs typeface="Arial" panose="020B0604020202020204" pitchFamily="34" charset="0"/>
                        </a:rPr>
                        <a:t>Water-based Recreation</a:t>
                      </a:r>
                      <a:endParaRPr lang="en-ZA" sz="1550" b="1" dirty="0">
                        <a:solidFill>
                          <a:schemeClr val="bg1"/>
                        </a:solidFill>
                        <a:effectLst/>
                        <a:latin typeface="Arial" panose="020B0604020202020204" pitchFamily="34" charset="0"/>
                        <a:ea typeface="Times" panose="02020603050405020304" pitchFamily="18" charset="0"/>
                        <a:cs typeface="Arial" panose="020B0604020202020204" pitchFamily="34" charset="0"/>
                      </a:endParaRPr>
                    </a:p>
                  </a:txBody>
                  <a:tcPr marL="47759" marR="4775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08000"/>
                    </a:solidFill>
                  </a:tcPr>
                </a:tc>
                <a:tc>
                  <a:txBody>
                    <a:bodyPr/>
                    <a:lstStyle/>
                    <a:p>
                      <a:pPr algn="just">
                        <a:lnSpc>
                          <a:spcPct val="100000"/>
                        </a:lnSpc>
                        <a:buNone/>
                      </a:pPr>
                      <a:r>
                        <a:rPr lang="en-US" sz="1550" b="1" dirty="0">
                          <a:solidFill>
                            <a:schemeClr val="tx1"/>
                          </a:solidFill>
                          <a:effectLst/>
                          <a:latin typeface="Arial" panose="020B0604020202020204" pitchFamily="34" charset="0"/>
                          <a:cs typeface="Arial" panose="020B0604020202020204" pitchFamily="34" charset="0"/>
                        </a:rPr>
                        <a:t>Implement a range of water sports and leisure activities that include swimming, boating, fishing, kayaking, surfing, and scuba diving for physical, economic and social benefits. </a:t>
                      </a:r>
                      <a:endParaRPr lang="en-ZA" sz="1550" b="1" dirty="0">
                        <a:solidFill>
                          <a:schemeClr val="tx1"/>
                        </a:solidFill>
                        <a:effectLst/>
                        <a:latin typeface="Arial" panose="020B0604020202020204" pitchFamily="34" charset="0"/>
                        <a:ea typeface="Times" panose="02020603050405020304" pitchFamily="18" charset="0"/>
                        <a:cs typeface="Arial" panose="020B0604020202020204" pitchFamily="34" charset="0"/>
                      </a:endParaRPr>
                    </a:p>
                  </a:txBody>
                  <a:tcPr marL="47759" marR="4775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9543048"/>
                  </a:ext>
                </a:extLst>
              </a:tr>
              <a:tr h="548640">
                <a:tc>
                  <a:txBody>
                    <a:bodyPr/>
                    <a:lstStyle/>
                    <a:p>
                      <a:pPr algn="just">
                        <a:lnSpc>
                          <a:spcPct val="100000"/>
                        </a:lnSpc>
                        <a:buNone/>
                      </a:pPr>
                      <a:r>
                        <a:rPr lang="en-US" sz="1550" b="1" dirty="0">
                          <a:solidFill>
                            <a:schemeClr val="bg1"/>
                          </a:solidFill>
                          <a:effectLst/>
                          <a:latin typeface="Arial" panose="020B0604020202020204" pitchFamily="34" charset="0"/>
                          <a:cs typeface="Arial" panose="020B0604020202020204" pitchFamily="34" charset="0"/>
                        </a:rPr>
                        <a:t>Eco-tourism</a:t>
                      </a:r>
                      <a:endParaRPr lang="en-ZA" sz="1550" b="1" dirty="0">
                        <a:solidFill>
                          <a:schemeClr val="bg1"/>
                        </a:solidFill>
                        <a:effectLst/>
                        <a:latin typeface="Arial" panose="020B0604020202020204" pitchFamily="34" charset="0"/>
                        <a:ea typeface="Times" panose="02020603050405020304" pitchFamily="18" charset="0"/>
                        <a:cs typeface="Arial" panose="020B0604020202020204" pitchFamily="34" charset="0"/>
                      </a:endParaRPr>
                    </a:p>
                  </a:txBody>
                  <a:tcPr marL="47759" marR="4775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08000"/>
                    </a:solidFill>
                  </a:tcPr>
                </a:tc>
                <a:tc>
                  <a:txBody>
                    <a:bodyPr/>
                    <a:lstStyle/>
                    <a:p>
                      <a:pPr algn="just">
                        <a:lnSpc>
                          <a:spcPct val="100000"/>
                        </a:lnSpc>
                        <a:buNone/>
                      </a:pPr>
                      <a:r>
                        <a:rPr lang="en-US" sz="1550" b="1" dirty="0">
                          <a:solidFill>
                            <a:schemeClr val="tx1"/>
                          </a:solidFill>
                          <a:effectLst/>
                          <a:latin typeface="Arial" panose="020B0604020202020204" pitchFamily="34" charset="0"/>
                          <a:cs typeface="Arial" panose="020B0604020202020204" pitchFamily="34" charset="0"/>
                        </a:rPr>
                        <a:t>Adventure sports, and nature-based activities with a focus on environmental conservation and cultural education. This includes hiking, camping, bird watching, kayaking, and wildlife safaris. </a:t>
                      </a:r>
                      <a:endParaRPr lang="en-ZA" sz="1550" b="1" dirty="0">
                        <a:solidFill>
                          <a:schemeClr val="tx1"/>
                        </a:solidFill>
                        <a:effectLst/>
                        <a:latin typeface="Arial" panose="020B0604020202020204" pitchFamily="34" charset="0"/>
                        <a:ea typeface="Times" panose="02020603050405020304" pitchFamily="18" charset="0"/>
                        <a:cs typeface="Arial" panose="020B0604020202020204" pitchFamily="34" charset="0"/>
                      </a:endParaRPr>
                    </a:p>
                  </a:txBody>
                  <a:tcPr marL="47759" marR="4775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35006009"/>
                  </a:ext>
                </a:extLst>
              </a:tr>
              <a:tr h="397394">
                <a:tc>
                  <a:txBody>
                    <a:bodyPr/>
                    <a:lstStyle/>
                    <a:p>
                      <a:pPr algn="just">
                        <a:lnSpc>
                          <a:spcPct val="100000"/>
                        </a:lnSpc>
                        <a:buNone/>
                      </a:pPr>
                      <a:r>
                        <a:rPr lang="en-US" sz="1550" b="1" dirty="0">
                          <a:solidFill>
                            <a:schemeClr val="bg1"/>
                          </a:solidFill>
                          <a:effectLst/>
                          <a:latin typeface="Arial" panose="020B0604020202020204" pitchFamily="34" charset="0"/>
                          <a:cs typeface="Arial" panose="020B0604020202020204" pitchFamily="34" charset="0"/>
                        </a:rPr>
                        <a:t>Heritage Economy </a:t>
                      </a:r>
                      <a:endParaRPr lang="en-ZA" sz="1550" b="1" dirty="0">
                        <a:solidFill>
                          <a:schemeClr val="bg1"/>
                        </a:solidFill>
                        <a:effectLst/>
                        <a:latin typeface="Arial" panose="020B0604020202020204" pitchFamily="34" charset="0"/>
                        <a:ea typeface="Times" panose="02020603050405020304" pitchFamily="18" charset="0"/>
                        <a:cs typeface="Arial" panose="020B0604020202020204" pitchFamily="34" charset="0"/>
                      </a:endParaRPr>
                    </a:p>
                  </a:txBody>
                  <a:tcPr marL="47759" marR="4775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08000"/>
                    </a:solidFill>
                  </a:tcPr>
                </a:tc>
                <a:tc>
                  <a:txBody>
                    <a:bodyPr/>
                    <a:lstStyle/>
                    <a:p>
                      <a:pPr algn="just">
                        <a:lnSpc>
                          <a:spcPct val="100000"/>
                        </a:lnSpc>
                        <a:buNone/>
                      </a:pPr>
                      <a:r>
                        <a:rPr lang="en-US" sz="1550" b="1" dirty="0">
                          <a:solidFill>
                            <a:schemeClr val="tx1"/>
                          </a:solidFill>
                          <a:effectLst/>
                          <a:latin typeface="Arial" panose="020B0604020202020204" pitchFamily="34" charset="0"/>
                          <a:cs typeface="Arial" panose="020B0604020202020204" pitchFamily="34" charset="0"/>
                        </a:rPr>
                        <a:t>Promotion and support of the cultural heritage, creative activities meant for the preservation and management of heritage sites.  </a:t>
                      </a:r>
                      <a:endParaRPr lang="en-ZA" sz="1550" b="1" dirty="0">
                        <a:solidFill>
                          <a:schemeClr val="tx1"/>
                        </a:solidFill>
                        <a:effectLst/>
                        <a:latin typeface="Arial" panose="020B0604020202020204" pitchFamily="34" charset="0"/>
                        <a:ea typeface="Times" panose="02020603050405020304" pitchFamily="18" charset="0"/>
                        <a:cs typeface="Arial" panose="020B0604020202020204" pitchFamily="34" charset="0"/>
                      </a:endParaRPr>
                    </a:p>
                  </a:txBody>
                  <a:tcPr marL="47759" marR="4775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44226883"/>
                  </a:ext>
                </a:extLst>
              </a:tr>
              <a:tr h="602684">
                <a:tc>
                  <a:txBody>
                    <a:bodyPr/>
                    <a:lstStyle/>
                    <a:p>
                      <a:pPr algn="just">
                        <a:lnSpc>
                          <a:spcPct val="100000"/>
                        </a:lnSpc>
                        <a:buNone/>
                      </a:pPr>
                      <a:r>
                        <a:rPr lang="en-US" sz="1550" b="1" dirty="0">
                          <a:solidFill>
                            <a:schemeClr val="bg1"/>
                          </a:solidFill>
                          <a:effectLst/>
                          <a:latin typeface="Arial" panose="020B0604020202020204" pitchFamily="34" charset="0"/>
                          <a:cs typeface="Arial" panose="020B0604020202020204" pitchFamily="34" charset="0"/>
                        </a:rPr>
                        <a:t>Xhariep Special Economic Zone </a:t>
                      </a:r>
                      <a:endParaRPr lang="en-ZA" sz="1550" b="1" dirty="0">
                        <a:solidFill>
                          <a:schemeClr val="bg1"/>
                        </a:solidFill>
                        <a:effectLst/>
                        <a:latin typeface="Arial" panose="020B0604020202020204" pitchFamily="34" charset="0"/>
                        <a:cs typeface="Arial" panose="020B0604020202020204" pitchFamily="34" charset="0"/>
                      </a:endParaRPr>
                    </a:p>
                    <a:p>
                      <a:pPr algn="just">
                        <a:lnSpc>
                          <a:spcPct val="100000"/>
                        </a:lnSpc>
                        <a:buNone/>
                      </a:pPr>
                      <a:r>
                        <a:rPr lang="en-US" sz="1550" b="1" dirty="0">
                          <a:solidFill>
                            <a:schemeClr val="bg1"/>
                          </a:solidFill>
                          <a:effectLst/>
                          <a:latin typeface="Arial" panose="020B0604020202020204" pitchFamily="34" charset="0"/>
                          <a:cs typeface="Arial" panose="020B0604020202020204" pitchFamily="34" charset="0"/>
                        </a:rPr>
                        <a:t> </a:t>
                      </a:r>
                      <a:endParaRPr lang="en-ZA" sz="1550" b="1" dirty="0">
                        <a:solidFill>
                          <a:schemeClr val="bg1"/>
                        </a:solidFill>
                        <a:effectLst/>
                        <a:latin typeface="Arial" panose="020B0604020202020204" pitchFamily="34" charset="0"/>
                        <a:ea typeface="Times" panose="02020603050405020304" pitchFamily="18" charset="0"/>
                        <a:cs typeface="Arial" panose="020B0604020202020204" pitchFamily="34" charset="0"/>
                      </a:endParaRPr>
                    </a:p>
                  </a:txBody>
                  <a:tcPr marL="47759" marR="4775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08000"/>
                    </a:solidFill>
                  </a:tcPr>
                </a:tc>
                <a:tc>
                  <a:txBody>
                    <a:bodyPr/>
                    <a:lstStyle/>
                    <a:p>
                      <a:pPr algn="just">
                        <a:lnSpc>
                          <a:spcPct val="100000"/>
                        </a:lnSpc>
                        <a:buNone/>
                      </a:pPr>
                      <a:r>
                        <a:rPr lang="en-US" sz="1550" b="1" dirty="0">
                          <a:solidFill>
                            <a:schemeClr val="tx1"/>
                          </a:solidFill>
                          <a:effectLst/>
                          <a:latin typeface="Arial" panose="020B0604020202020204" pitchFamily="34" charset="0"/>
                          <a:cs typeface="Arial" panose="020B0604020202020204" pitchFamily="34" charset="0"/>
                        </a:rPr>
                        <a:t>Development of Regional Special Economic Zone focusing on tourism potential, which would create an economic spin- off for the areas surrounding the Gariep Dam.</a:t>
                      </a:r>
                      <a:endParaRPr lang="en-ZA" sz="1550" b="1" dirty="0">
                        <a:solidFill>
                          <a:schemeClr val="tx1"/>
                        </a:solidFill>
                        <a:effectLst/>
                        <a:latin typeface="Arial" panose="020B0604020202020204" pitchFamily="34" charset="0"/>
                        <a:ea typeface="Times" panose="02020603050405020304" pitchFamily="18" charset="0"/>
                        <a:cs typeface="Arial" panose="020B0604020202020204" pitchFamily="34" charset="0"/>
                      </a:endParaRPr>
                    </a:p>
                  </a:txBody>
                  <a:tcPr marL="47759" marR="4775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81186069"/>
                  </a:ext>
                </a:extLst>
              </a:tr>
            </a:tbl>
          </a:graphicData>
        </a:graphic>
      </p:graphicFrame>
      <p:pic>
        <p:nvPicPr>
          <p:cNvPr id="14" name="Picture 13">
            <a:extLst>
              <a:ext uri="{FF2B5EF4-FFF2-40B4-BE49-F238E27FC236}">
                <a16:creationId xmlns:a16="http://schemas.microsoft.com/office/drawing/2014/main" id="{B8CAACA6-2679-102C-8933-ADD40B4D0081}"/>
              </a:ext>
            </a:extLst>
          </p:cNvPr>
          <p:cNvPicPr>
            <a:picLocks noChangeAspect="1"/>
          </p:cNvPicPr>
          <p:nvPr/>
        </p:nvPicPr>
        <p:blipFill>
          <a:blip r:embed="rId3"/>
          <a:stretch>
            <a:fillRect/>
          </a:stretch>
        </p:blipFill>
        <p:spPr>
          <a:xfrm>
            <a:off x="7465396" y="775595"/>
            <a:ext cx="1663426" cy="1112130"/>
          </a:xfrm>
          <a:prstGeom prst="rect">
            <a:avLst/>
          </a:prstGeom>
          <a:solidFill>
            <a:schemeClr val="tx1"/>
          </a:solidFill>
          <a:ln w="9525">
            <a:solidFill>
              <a:srgbClr val="92D050"/>
            </a:solidFill>
          </a:ln>
          <a:scene3d>
            <a:camera prst="orthographicFront">
              <a:rot lat="20697868" lon="281489" rev="53873"/>
            </a:camera>
            <a:lightRig rig="threePt" dir="t"/>
          </a:scene3d>
        </p:spPr>
      </p:pic>
      <p:pic>
        <p:nvPicPr>
          <p:cNvPr id="4" name="Picture 3">
            <a:extLst>
              <a:ext uri="{FF2B5EF4-FFF2-40B4-BE49-F238E27FC236}">
                <a16:creationId xmlns:a16="http://schemas.microsoft.com/office/drawing/2014/main" id="{93BAC584-C72C-BC8C-786D-8E03E5E08D4E}"/>
              </a:ext>
            </a:extLst>
          </p:cNvPr>
          <p:cNvPicPr>
            <a:picLocks noChangeAspect="1"/>
          </p:cNvPicPr>
          <p:nvPr/>
        </p:nvPicPr>
        <p:blipFill>
          <a:blip r:embed="rId4"/>
          <a:stretch>
            <a:fillRect/>
          </a:stretch>
        </p:blipFill>
        <p:spPr>
          <a:xfrm>
            <a:off x="7481922" y="1842498"/>
            <a:ext cx="1663425" cy="1300536"/>
          </a:xfrm>
          <a:prstGeom prst="rect">
            <a:avLst/>
          </a:prstGeom>
          <a:scene3d>
            <a:camera prst="orthographicFront">
              <a:rot lat="1200000" lon="21299997" rev="0"/>
            </a:camera>
            <a:lightRig rig="threePt" dir="t"/>
          </a:scene3d>
        </p:spPr>
      </p:pic>
      <p:pic>
        <p:nvPicPr>
          <p:cNvPr id="5" name="Picture 4">
            <a:extLst>
              <a:ext uri="{FF2B5EF4-FFF2-40B4-BE49-F238E27FC236}">
                <a16:creationId xmlns:a16="http://schemas.microsoft.com/office/drawing/2014/main" id="{2533716F-ED5E-836D-3D19-D4B4362E7674}"/>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25000"/>
                    </a14:imgEffect>
                  </a14:imgLayer>
                </a14:imgProps>
              </a:ext>
            </a:extLst>
          </a:blip>
          <a:stretch>
            <a:fillRect/>
          </a:stretch>
        </p:blipFill>
        <p:spPr>
          <a:xfrm>
            <a:off x="7476141" y="5758965"/>
            <a:ext cx="1636844" cy="922129"/>
          </a:xfrm>
          <a:prstGeom prst="rect">
            <a:avLst/>
          </a:prstGeom>
          <a:scene3d>
            <a:camera prst="orthographicFront">
              <a:rot lat="20704638" lon="611633" rev="21546145"/>
            </a:camera>
            <a:lightRig rig="threePt" dir="t"/>
          </a:scene3d>
        </p:spPr>
      </p:pic>
      <p:pic>
        <p:nvPicPr>
          <p:cNvPr id="7" name="Picture 6">
            <a:extLst>
              <a:ext uri="{FF2B5EF4-FFF2-40B4-BE49-F238E27FC236}">
                <a16:creationId xmlns:a16="http://schemas.microsoft.com/office/drawing/2014/main" id="{74118222-E25F-A244-9281-D7865A8D22BD}"/>
              </a:ext>
            </a:extLst>
          </p:cNvPr>
          <p:cNvPicPr>
            <a:picLocks noChangeAspect="1"/>
          </p:cNvPicPr>
          <p:nvPr/>
        </p:nvPicPr>
        <p:blipFill>
          <a:blip r:embed="rId7"/>
          <a:stretch>
            <a:fillRect/>
          </a:stretch>
        </p:blipFill>
        <p:spPr>
          <a:xfrm>
            <a:off x="7507156" y="3020649"/>
            <a:ext cx="1636844" cy="1300536"/>
          </a:xfrm>
          <a:prstGeom prst="rect">
            <a:avLst/>
          </a:prstGeom>
          <a:scene3d>
            <a:camera prst="orthographicFront">
              <a:rot lat="0" lon="21299999" rev="0"/>
            </a:camera>
            <a:lightRig rig="threePt" dir="t"/>
          </a:scene3d>
        </p:spPr>
      </p:pic>
      <p:sp>
        <p:nvSpPr>
          <p:cNvPr id="2" name="Rectangle 2">
            <a:extLst>
              <a:ext uri="{FF2B5EF4-FFF2-40B4-BE49-F238E27FC236}">
                <a16:creationId xmlns:a16="http://schemas.microsoft.com/office/drawing/2014/main" id="{6AF9A22E-D2C9-1E9F-32EF-BE3C7FD9F74E}"/>
              </a:ext>
            </a:extLst>
          </p:cNvPr>
          <p:cNvSpPr txBox="1">
            <a:spLocks noRot="1" noChangeArrowheads="1"/>
          </p:cNvSpPr>
          <p:nvPr/>
        </p:nvSpPr>
        <p:spPr>
          <a:xfrm>
            <a:off x="0" y="176906"/>
            <a:ext cx="9505056" cy="417814"/>
          </a:xfrm>
          <a:prstGeom prst="rect">
            <a:avLst/>
          </a:prstGeom>
          <a:solidFill>
            <a:srgbClr val="808000"/>
          </a:solidFill>
          <a:ln>
            <a:solidFill>
              <a:srgbClr val="808000"/>
            </a:solidFill>
          </a:ln>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a:lstStyle>
          <a:p>
            <a:pPr eaLnBrk="1" hangingPunct="1"/>
            <a:r>
              <a:rPr lang="en-US" altLang="en-US" sz="2200" b="1" kern="0" dirty="0">
                <a:solidFill>
                  <a:schemeClr val="bg1"/>
                </a:solidFill>
              </a:rPr>
              <a:t>Lake Gariep Inter-provincial Development Initiative </a:t>
            </a:r>
            <a:endParaRPr lang="en-ZA" altLang="en-US" sz="2200" b="1" kern="0" dirty="0">
              <a:solidFill>
                <a:schemeClr val="bg1"/>
              </a:solidFill>
            </a:endParaRPr>
          </a:p>
        </p:txBody>
      </p:sp>
      <p:pic>
        <p:nvPicPr>
          <p:cNvPr id="8" name="Picture 7">
            <a:extLst>
              <a:ext uri="{FF2B5EF4-FFF2-40B4-BE49-F238E27FC236}">
                <a16:creationId xmlns:a16="http://schemas.microsoft.com/office/drawing/2014/main" id="{73AD540C-88B8-C7D7-844C-C271704B6DDE}"/>
              </a:ext>
            </a:extLst>
          </p:cNvPr>
          <p:cNvPicPr>
            <a:picLocks noChangeAspect="1"/>
          </p:cNvPicPr>
          <p:nvPr/>
        </p:nvPicPr>
        <p:blipFill>
          <a:blip r:embed="rId8"/>
          <a:stretch>
            <a:fillRect/>
          </a:stretch>
        </p:blipFill>
        <p:spPr>
          <a:xfrm>
            <a:off x="7481922" y="4390813"/>
            <a:ext cx="1662078" cy="1368152"/>
          </a:xfrm>
          <a:prstGeom prst="rect">
            <a:avLst/>
          </a:prstGeom>
        </p:spPr>
      </p:pic>
    </p:spTree>
    <p:extLst>
      <p:ext uri="{BB962C8B-B14F-4D97-AF65-F5344CB8AC3E}">
        <p14:creationId xmlns:p14="http://schemas.microsoft.com/office/powerpoint/2010/main" val="2437638840"/>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CEB062B7-7683-3863-EB37-7AAED47368D7}"/>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32829A79-C9FE-0640-5264-AEAD741F0A23}"/>
              </a:ext>
            </a:extLst>
          </p:cNvPr>
          <p:cNvGraphicFramePr>
            <a:graphicFrameLocks noGrp="1"/>
          </p:cNvGraphicFramePr>
          <p:nvPr>
            <p:extLst>
              <p:ext uri="{D42A27DB-BD31-4B8C-83A1-F6EECF244321}">
                <p14:modId xmlns:p14="http://schemas.microsoft.com/office/powerpoint/2010/main" val="650572297"/>
              </p:ext>
            </p:extLst>
          </p:nvPr>
        </p:nvGraphicFramePr>
        <p:xfrm>
          <a:off x="45045" y="671730"/>
          <a:ext cx="7381509" cy="5974080"/>
        </p:xfrm>
        <a:graphic>
          <a:graphicData uri="http://schemas.openxmlformats.org/drawingml/2006/table">
            <a:tbl>
              <a:tblPr firstRow="1" firstCol="1" bandRow="1">
                <a:tableStyleId>{93296810-A885-4BE3-A3E7-6D5BEEA58F35}</a:tableStyleId>
              </a:tblPr>
              <a:tblGrid>
                <a:gridCol w="1804184">
                  <a:extLst>
                    <a:ext uri="{9D8B030D-6E8A-4147-A177-3AD203B41FA5}">
                      <a16:colId xmlns:a16="http://schemas.microsoft.com/office/drawing/2014/main" val="3502788176"/>
                    </a:ext>
                  </a:extLst>
                </a:gridCol>
                <a:gridCol w="5577325">
                  <a:extLst>
                    <a:ext uri="{9D8B030D-6E8A-4147-A177-3AD203B41FA5}">
                      <a16:colId xmlns:a16="http://schemas.microsoft.com/office/drawing/2014/main" val="3782173688"/>
                    </a:ext>
                  </a:extLst>
                </a:gridCol>
              </a:tblGrid>
              <a:tr h="182918">
                <a:tc>
                  <a:txBody>
                    <a:bodyPr/>
                    <a:lstStyle/>
                    <a:p>
                      <a:pPr>
                        <a:lnSpc>
                          <a:spcPct val="100000"/>
                        </a:lnSpc>
                        <a:buNone/>
                      </a:pPr>
                      <a:r>
                        <a:rPr lang="en-US" sz="1400" b="1" dirty="0">
                          <a:effectLst/>
                          <a:latin typeface="Arial" panose="020B0604020202020204" pitchFamily="34" charset="0"/>
                          <a:cs typeface="Arial" panose="020B0604020202020204" pitchFamily="34" charset="0"/>
                        </a:rPr>
                        <a:t>Type of Investments </a:t>
                      </a:r>
                      <a:endParaRPr lang="en-ZA" sz="1400" b="1" dirty="0">
                        <a:effectLst/>
                        <a:latin typeface="Arial" panose="020B0604020202020204" pitchFamily="34" charset="0"/>
                        <a:ea typeface="Times" panose="02020603050405020304" pitchFamily="18" charset="0"/>
                        <a:cs typeface="Arial" panose="020B0604020202020204" pitchFamily="34" charset="0"/>
                      </a:endParaRPr>
                    </a:p>
                  </a:txBody>
                  <a:tcPr marL="36512" marR="3651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08000"/>
                    </a:solidFill>
                  </a:tcPr>
                </a:tc>
                <a:tc>
                  <a:txBody>
                    <a:bodyPr/>
                    <a:lstStyle/>
                    <a:p>
                      <a:pPr algn="just">
                        <a:lnSpc>
                          <a:spcPct val="100000"/>
                        </a:lnSpc>
                        <a:buNone/>
                      </a:pPr>
                      <a:r>
                        <a:rPr lang="en-US" sz="1400" b="1" dirty="0">
                          <a:effectLst/>
                          <a:latin typeface="Arial" panose="020B0604020202020204" pitchFamily="34" charset="0"/>
                          <a:cs typeface="Arial" panose="020B0604020202020204" pitchFamily="34" charset="0"/>
                        </a:rPr>
                        <a:t>Investment Details </a:t>
                      </a:r>
                      <a:endParaRPr lang="en-ZA" sz="1400" b="1" dirty="0">
                        <a:effectLst/>
                        <a:latin typeface="Arial" panose="020B0604020202020204" pitchFamily="34" charset="0"/>
                        <a:ea typeface="Times" panose="02020603050405020304" pitchFamily="18" charset="0"/>
                        <a:cs typeface="Arial" panose="020B0604020202020204" pitchFamily="34" charset="0"/>
                      </a:endParaRPr>
                    </a:p>
                  </a:txBody>
                  <a:tcPr marL="36512" marR="3651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08000"/>
                    </a:solidFill>
                  </a:tcPr>
                </a:tc>
                <a:extLst>
                  <a:ext uri="{0D108BD9-81ED-4DB2-BD59-A6C34878D82A}">
                    <a16:rowId xmlns:a16="http://schemas.microsoft.com/office/drawing/2014/main" val="2364154880"/>
                  </a:ext>
                </a:extLst>
              </a:tr>
              <a:tr h="914400">
                <a:tc>
                  <a:txBody>
                    <a:bodyPr/>
                    <a:lstStyle/>
                    <a:p>
                      <a:pPr algn="just">
                        <a:lnSpc>
                          <a:spcPct val="100000"/>
                        </a:lnSpc>
                        <a:buNone/>
                      </a:pPr>
                      <a:r>
                        <a:rPr lang="en-US" sz="1400" b="1" dirty="0">
                          <a:effectLst/>
                          <a:latin typeface="Arial" panose="020B0604020202020204" pitchFamily="34" charset="0"/>
                          <a:cs typeface="Arial" panose="020B0604020202020204" pitchFamily="34" charset="0"/>
                        </a:rPr>
                        <a:t>Xhariep Renewable Energy and Green Hydrogen Zone</a:t>
                      </a:r>
                      <a:endParaRPr lang="en-ZA" sz="1400" b="1" dirty="0">
                        <a:effectLst/>
                        <a:latin typeface="Arial" panose="020B0604020202020204" pitchFamily="34" charset="0"/>
                        <a:cs typeface="Arial" panose="020B0604020202020204" pitchFamily="34" charset="0"/>
                      </a:endParaRPr>
                    </a:p>
                    <a:p>
                      <a:pPr algn="just">
                        <a:lnSpc>
                          <a:spcPct val="100000"/>
                        </a:lnSpc>
                        <a:buNone/>
                      </a:pPr>
                      <a:r>
                        <a:rPr lang="en-US" sz="1400" b="1" dirty="0">
                          <a:effectLst/>
                          <a:latin typeface="Arial" panose="020B0604020202020204" pitchFamily="34" charset="0"/>
                          <a:cs typeface="Arial" panose="020B0604020202020204" pitchFamily="34" charset="0"/>
                        </a:rPr>
                        <a:t> </a:t>
                      </a:r>
                      <a:endParaRPr lang="en-ZA" sz="1400" b="1" dirty="0">
                        <a:effectLst/>
                        <a:latin typeface="Arial" panose="020B0604020202020204" pitchFamily="34" charset="0"/>
                        <a:ea typeface="Times" panose="02020603050405020304" pitchFamily="18" charset="0"/>
                        <a:cs typeface="Arial" panose="020B0604020202020204" pitchFamily="34" charset="0"/>
                      </a:endParaRPr>
                    </a:p>
                  </a:txBody>
                  <a:tcPr marL="36512" marR="3651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08000"/>
                    </a:solidFill>
                  </a:tcPr>
                </a:tc>
                <a:tc>
                  <a:txBody>
                    <a:bodyPr/>
                    <a:lstStyle/>
                    <a:p>
                      <a:pPr algn="just">
                        <a:lnSpc>
                          <a:spcPct val="100000"/>
                        </a:lnSpc>
                        <a:buNone/>
                      </a:pPr>
                      <a:r>
                        <a:rPr lang="en-US" sz="1400" b="1" dirty="0">
                          <a:effectLst/>
                          <a:latin typeface="Arial" panose="020B0604020202020204" pitchFamily="34" charset="0"/>
                          <a:cs typeface="Arial" panose="020B0604020202020204" pitchFamily="34" charset="0"/>
                        </a:rPr>
                        <a:t>Scale utility solar and wind across Xhariep DM with grid connections and battery storage.  Establish a pilot green hydrogen plant using Gariep Dam water, with pathways to larger electrolysis capacity linked to Sasol’s value chain and export via EC ports (Coega/East London).Shale gas availability in the Karoo basin that includes the significant part of the Xhariep.</a:t>
                      </a:r>
                      <a:endParaRPr lang="en-ZA" sz="1400" b="1" dirty="0">
                        <a:effectLst/>
                        <a:latin typeface="Arial" panose="020B0604020202020204" pitchFamily="34" charset="0"/>
                        <a:ea typeface="Times" panose="02020603050405020304" pitchFamily="18" charset="0"/>
                        <a:cs typeface="Arial" panose="020B0604020202020204" pitchFamily="34" charset="0"/>
                      </a:endParaRPr>
                    </a:p>
                  </a:txBody>
                  <a:tcPr marL="36512" marR="3651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38813763"/>
                  </a:ext>
                </a:extLst>
              </a:tr>
              <a:tr h="731520">
                <a:tc>
                  <a:txBody>
                    <a:bodyPr/>
                    <a:lstStyle/>
                    <a:p>
                      <a:pPr algn="just">
                        <a:lnSpc>
                          <a:spcPct val="100000"/>
                        </a:lnSpc>
                        <a:buNone/>
                      </a:pPr>
                      <a:r>
                        <a:rPr lang="en-US" sz="1400" b="1" dirty="0">
                          <a:effectLst/>
                          <a:latin typeface="Arial" panose="020B0604020202020204" pitchFamily="34" charset="0"/>
                          <a:cs typeface="Arial" panose="020B0604020202020204" pitchFamily="34" charset="0"/>
                        </a:rPr>
                        <a:t>Gauteng-Free State-Eastern Cape Rail Revitalisation and Xhariep Logistics Hub </a:t>
                      </a:r>
                      <a:endParaRPr lang="en-ZA" sz="1400" b="1" dirty="0">
                        <a:effectLst/>
                        <a:latin typeface="Arial" panose="020B0604020202020204" pitchFamily="34" charset="0"/>
                        <a:ea typeface="Times" panose="02020603050405020304" pitchFamily="18" charset="0"/>
                        <a:cs typeface="Arial" panose="020B0604020202020204" pitchFamily="34" charset="0"/>
                      </a:endParaRPr>
                    </a:p>
                  </a:txBody>
                  <a:tcPr marL="36512" marR="3651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08000"/>
                    </a:solidFill>
                  </a:tcPr>
                </a:tc>
                <a:tc>
                  <a:txBody>
                    <a:bodyPr/>
                    <a:lstStyle/>
                    <a:p>
                      <a:pPr algn="just">
                        <a:lnSpc>
                          <a:spcPct val="100000"/>
                        </a:lnSpc>
                        <a:buNone/>
                      </a:pPr>
                      <a:r>
                        <a:rPr lang="en-US" sz="1400" b="1" dirty="0">
                          <a:effectLst/>
                          <a:latin typeface="Arial" panose="020B0604020202020204" pitchFamily="34" charset="0"/>
                          <a:cs typeface="Arial" panose="020B0604020202020204" pitchFamily="34" charset="0"/>
                        </a:rPr>
                        <a:t>Develop a multi-modal inland hub on the revitalised Gauteng–Gqeberha rail line. The hub consolidates agricultural outputs, inputs and selected mining freight. Components include rail siding, intermodal terminal, cold storage, bonded warehousing and inspection areas.</a:t>
                      </a:r>
                      <a:endParaRPr lang="en-ZA" sz="1400" b="1" dirty="0">
                        <a:effectLst/>
                        <a:latin typeface="Arial" panose="020B0604020202020204" pitchFamily="34" charset="0"/>
                        <a:ea typeface="Times" panose="02020603050405020304" pitchFamily="18" charset="0"/>
                        <a:cs typeface="Arial" panose="020B0604020202020204" pitchFamily="34" charset="0"/>
                      </a:endParaRPr>
                    </a:p>
                  </a:txBody>
                  <a:tcPr marL="36512" marR="3651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74999961"/>
                  </a:ext>
                </a:extLst>
              </a:tr>
              <a:tr h="787278">
                <a:tc>
                  <a:txBody>
                    <a:bodyPr/>
                    <a:lstStyle/>
                    <a:p>
                      <a:pPr algn="just">
                        <a:lnSpc>
                          <a:spcPct val="100000"/>
                        </a:lnSpc>
                        <a:buNone/>
                      </a:pPr>
                      <a:r>
                        <a:rPr lang="en-US" sz="1400" b="1" dirty="0">
                          <a:effectLst/>
                          <a:latin typeface="Arial" panose="020B0604020202020204" pitchFamily="34" charset="0"/>
                          <a:cs typeface="Arial" panose="020B0604020202020204" pitchFamily="34" charset="0"/>
                        </a:rPr>
                        <a:t>Jacobsdal Wine Revival and Karoo Wine Route</a:t>
                      </a:r>
                      <a:endParaRPr lang="en-ZA" sz="1400" b="1" dirty="0">
                        <a:effectLst/>
                        <a:latin typeface="Arial" panose="020B0604020202020204" pitchFamily="34" charset="0"/>
                        <a:cs typeface="Arial" panose="020B0604020202020204" pitchFamily="34" charset="0"/>
                      </a:endParaRPr>
                    </a:p>
                    <a:p>
                      <a:pPr algn="just">
                        <a:lnSpc>
                          <a:spcPct val="100000"/>
                        </a:lnSpc>
                        <a:buNone/>
                      </a:pPr>
                      <a:r>
                        <a:rPr lang="en-US" sz="1400" b="1" dirty="0">
                          <a:effectLst/>
                          <a:latin typeface="Arial" panose="020B0604020202020204" pitchFamily="34" charset="0"/>
                          <a:cs typeface="Arial" panose="020B0604020202020204" pitchFamily="34" charset="0"/>
                        </a:rPr>
                        <a:t> </a:t>
                      </a:r>
                      <a:endParaRPr lang="en-ZA" sz="1400" b="1" dirty="0">
                        <a:effectLst/>
                        <a:latin typeface="Arial" panose="020B0604020202020204" pitchFamily="34" charset="0"/>
                        <a:ea typeface="Times" panose="02020603050405020304" pitchFamily="18" charset="0"/>
                        <a:cs typeface="Arial" panose="020B0604020202020204" pitchFamily="34" charset="0"/>
                      </a:endParaRPr>
                    </a:p>
                  </a:txBody>
                  <a:tcPr marL="36512" marR="3651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08000"/>
                    </a:solidFill>
                  </a:tcPr>
                </a:tc>
                <a:tc>
                  <a:txBody>
                    <a:bodyPr/>
                    <a:lstStyle/>
                    <a:p>
                      <a:pPr algn="just">
                        <a:lnSpc>
                          <a:spcPct val="100000"/>
                        </a:lnSpc>
                        <a:buNone/>
                      </a:pPr>
                      <a:r>
                        <a:rPr lang="en-US" sz="1400" b="1" dirty="0">
                          <a:effectLst/>
                          <a:latin typeface="Arial" panose="020B0604020202020204" pitchFamily="34" charset="0"/>
                          <a:cs typeface="Arial" panose="020B0604020202020204" pitchFamily="34" charset="0"/>
                        </a:rPr>
                        <a:t>Re-establish boutique viticulture in Jacobsdal, reviving its winery footprint. Develop tasting rooms, and a wine-and-food trail. Integrate with NC’s Orange River Cellars and EC’s heritage wine tourism to form the Karoo Wine Route, supported by annual events and culinary festivals.</a:t>
                      </a:r>
                      <a:endParaRPr lang="en-ZA" sz="1400" b="1" dirty="0">
                        <a:effectLst/>
                        <a:latin typeface="Arial" panose="020B0604020202020204" pitchFamily="34" charset="0"/>
                        <a:ea typeface="Times" panose="02020603050405020304" pitchFamily="18" charset="0"/>
                        <a:cs typeface="Arial" panose="020B0604020202020204" pitchFamily="34" charset="0"/>
                      </a:endParaRPr>
                    </a:p>
                  </a:txBody>
                  <a:tcPr marL="36512" marR="3651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83689965"/>
                  </a:ext>
                </a:extLst>
              </a:tr>
              <a:tr h="746545">
                <a:tc>
                  <a:txBody>
                    <a:bodyPr/>
                    <a:lstStyle/>
                    <a:p>
                      <a:pPr algn="just">
                        <a:lnSpc>
                          <a:spcPct val="100000"/>
                        </a:lnSpc>
                        <a:buNone/>
                      </a:pPr>
                      <a:r>
                        <a:rPr lang="en-US" sz="1400" b="1" dirty="0">
                          <a:effectLst/>
                          <a:latin typeface="Arial" panose="020B0604020202020204" pitchFamily="34" charset="0"/>
                          <a:cs typeface="Arial" panose="020B0604020202020204" pitchFamily="34" charset="0"/>
                        </a:rPr>
                        <a:t>Karoo Lamb Brand and Export Programme </a:t>
                      </a:r>
                      <a:endParaRPr lang="en-ZA" sz="1400" b="1" dirty="0">
                        <a:effectLst/>
                        <a:latin typeface="Arial" panose="020B0604020202020204" pitchFamily="34" charset="0"/>
                        <a:cs typeface="Arial" panose="020B0604020202020204" pitchFamily="34" charset="0"/>
                      </a:endParaRPr>
                    </a:p>
                    <a:p>
                      <a:pPr algn="just">
                        <a:lnSpc>
                          <a:spcPct val="100000"/>
                        </a:lnSpc>
                        <a:buNone/>
                      </a:pPr>
                      <a:r>
                        <a:rPr lang="en-US" sz="1400" b="1" dirty="0">
                          <a:effectLst/>
                          <a:latin typeface="Arial" panose="020B0604020202020204" pitchFamily="34" charset="0"/>
                          <a:cs typeface="Arial" panose="020B0604020202020204" pitchFamily="34" charset="0"/>
                        </a:rPr>
                        <a:t> </a:t>
                      </a:r>
                      <a:endParaRPr lang="en-ZA" sz="1400" b="1" dirty="0">
                        <a:effectLst/>
                        <a:latin typeface="Arial" panose="020B0604020202020204" pitchFamily="34" charset="0"/>
                        <a:ea typeface="Times" panose="02020603050405020304" pitchFamily="18" charset="0"/>
                        <a:cs typeface="Arial" panose="020B0604020202020204" pitchFamily="34" charset="0"/>
                      </a:endParaRPr>
                    </a:p>
                  </a:txBody>
                  <a:tcPr marL="36512" marR="3651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08000"/>
                    </a:solidFill>
                  </a:tcPr>
                </a:tc>
                <a:tc>
                  <a:txBody>
                    <a:bodyPr/>
                    <a:lstStyle/>
                    <a:p>
                      <a:pPr algn="just">
                        <a:lnSpc>
                          <a:spcPct val="100000"/>
                        </a:lnSpc>
                        <a:buNone/>
                      </a:pPr>
                      <a:r>
                        <a:rPr lang="en-US" sz="1400" b="1" dirty="0">
                          <a:effectLst/>
                          <a:latin typeface="Arial" panose="020B0604020202020204" pitchFamily="34" charset="0"/>
                          <a:cs typeface="Arial" panose="020B0604020202020204" pitchFamily="34" charset="0"/>
                        </a:rPr>
                        <a:t>Scale up the GI-certified Karoo Lamb value chain: certification systems and audits, producer registration and training, animal health and traceability, abattoir and deboning capacity in FS: branded packaging, and export market development. Link to culinary tourism </a:t>
                      </a:r>
                      <a:endParaRPr lang="en-ZA" sz="1400" b="1" dirty="0">
                        <a:effectLst/>
                        <a:latin typeface="Arial" panose="020B0604020202020204" pitchFamily="34" charset="0"/>
                        <a:ea typeface="Times" panose="02020603050405020304" pitchFamily="18" charset="0"/>
                        <a:cs typeface="Arial" panose="020B0604020202020204" pitchFamily="34" charset="0"/>
                      </a:endParaRPr>
                    </a:p>
                  </a:txBody>
                  <a:tcPr marL="36512" marR="3651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4736808"/>
                  </a:ext>
                </a:extLst>
              </a:tr>
              <a:tr h="914400">
                <a:tc>
                  <a:txBody>
                    <a:bodyPr/>
                    <a:lstStyle/>
                    <a:p>
                      <a:pPr algn="just">
                        <a:lnSpc>
                          <a:spcPct val="100000"/>
                        </a:lnSpc>
                        <a:buNone/>
                      </a:pPr>
                      <a:r>
                        <a:rPr lang="en-US" sz="1400" b="1" dirty="0">
                          <a:effectLst/>
                          <a:latin typeface="Arial" panose="020B0604020202020204" pitchFamily="34" charset="0"/>
                          <a:cs typeface="Arial" panose="020B0604020202020204" pitchFamily="34" charset="0"/>
                        </a:rPr>
                        <a:t>Karoo Lab – Arid Innovation and Climate-Smart Agriculture</a:t>
                      </a:r>
                      <a:endParaRPr lang="en-ZA" sz="1400" b="1" dirty="0">
                        <a:effectLst/>
                        <a:latin typeface="Arial" panose="020B0604020202020204" pitchFamily="34" charset="0"/>
                        <a:cs typeface="Arial" panose="020B0604020202020204" pitchFamily="34" charset="0"/>
                      </a:endParaRPr>
                    </a:p>
                    <a:p>
                      <a:pPr algn="just">
                        <a:lnSpc>
                          <a:spcPct val="100000"/>
                        </a:lnSpc>
                        <a:buNone/>
                      </a:pPr>
                      <a:r>
                        <a:rPr lang="en-US" sz="1400" b="1" dirty="0">
                          <a:effectLst/>
                          <a:latin typeface="Arial" panose="020B0604020202020204" pitchFamily="34" charset="0"/>
                          <a:cs typeface="Arial" panose="020B0604020202020204" pitchFamily="34" charset="0"/>
                        </a:rPr>
                        <a:t> </a:t>
                      </a:r>
                      <a:endParaRPr lang="en-ZA" sz="1400" b="1" dirty="0">
                        <a:effectLst/>
                        <a:latin typeface="Arial" panose="020B0604020202020204" pitchFamily="34" charset="0"/>
                        <a:ea typeface="Times" panose="02020603050405020304" pitchFamily="18" charset="0"/>
                        <a:cs typeface="Arial" panose="020B0604020202020204" pitchFamily="34" charset="0"/>
                      </a:endParaRPr>
                    </a:p>
                  </a:txBody>
                  <a:tcPr marL="36512" marR="3651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08000"/>
                    </a:solidFill>
                  </a:tcPr>
                </a:tc>
                <a:tc>
                  <a:txBody>
                    <a:bodyPr/>
                    <a:lstStyle/>
                    <a:p>
                      <a:pPr algn="just">
                        <a:lnSpc>
                          <a:spcPct val="100000"/>
                        </a:lnSpc>
                        <a:buNone/>
                      </a:pPr>
                      <a:r>
                        <a:rPr lang="en-US" sz="1400" b="1" dirty="0">
                          <a:effectLst/>
                          <a:latin typeface="Arial" panose="020B0604020202020204" pitchFamily="34" charset="0"/>
                          <a:cs typeface="Arial" panose="020B0604020202020204" pitchFamily="34" charset="0"/>
                        </a:rPr>
                        <a:t>The Karoo Lab will be a centre of excellence for arid-zone innovation. It will generate applied research, pilot projects, and knowledge-sharing platforms that address the challenges of climate variability, water scarcity, and soil degradation. The Lab will integrate climate-smart agricultural practices and digital innovation</a:t>
                      </a:r>
                      <a:endParaRPr lang="en-ZA" sz="1400" b="1" dirty="0">
                        <a:effectLst/>
                        <a:latin typeface="Arial" panose="020B0604020202020204" pitchFamily="34" charset="0"/>
                        <a:ea typeface="Times" panose="02020603050405020304" pitchFamily="18" charset="0"/>
                        <a:cs typeface="Arial" panose="020B0604020202020204" pitchFamily="34" charset="0"/>
                      </a:endParaRPr>
                    </a:p>
                  </a:txBody>
                  <a:tcPr marL="36512" marR="3651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66533194"/>
                  </a:ext>
                </a:extLst>
              </a:tr>
            </a:tbl>
          </a:graphicData>
        </a:graphic>
      </p:graphicFrame>
      <p:pic>
        <p:nvPicPr>
          <p:cNvPr id="4" name="Picture 3">
            <a:extLst>
              <a:ext uri="{FF2B5EF4-FFF2-40B4-BE49-F238E27FC236}">
                <a16:creationId xmlns:a16="http://schemas.microsoft.com/office/drawing/2014/main" id="{42828AD4-DB5C-F24A-CFBF-F3FEB48B087A}"/>
              </a:ext>
            </a:extLst>
          </p:cNvPr>
          <p:cNvPicPr>
            <a:picLocks noChangeAspect="1"/>
          </p:cNvPicPr>
          <p:nvPr/>
        </p:nvPicPr>
        <p:blipFill>
          <a:blip r:embed="rId3"/>
          <a:stretch>
            <a:fillRect/>
          </a:stretch>
        </p:blipFill>
        <p:spPr>
          <a:xfrm>
            <a:off x="7438730" y="5301208"/>
            <a:ext cx="1727792" cy="1316225"/>
          </a:xfrm>
          <a:prstGeom prst="rect">
            <a:avLst/>
          </a:prstGeom>
          <a:ln w="25400">
            <a:solidFill>
              <a:srgbClr val="92D050"/>
            </a:solidFill>
          </a:ln>
          <a:scene3d>
            <a:camera prst="orthographicFront">
              <a:rot lat="900000" lon="21299997" rev="0"/>
            </a:camera>
            <a:lightRig rig="threePt" dir="t"/>
          </a:scene3d>
        </p:spPr>
      </p:pic>
      <p:pic>
        <p:nvPicPr>
          <p:cNvPr id="5" name="Picture 4">
            <a:extLst>
              <a:ext uri="{FF2B5EF4-FFF2-40B4-BE49-F238E27FC236}">
                <a16:creationId xmlns:a16="http://schemas.microsoft.com/office/drawing/2014/main" id="{359B5A81-7239-7F16-5689-55D6B17972FB}"/>
              </a:ext>
            </a:extLst>
          </p:cNvPr>
          <p:cNvPicPr>
            <a:picLocks noChangeAspect="1"/>
          </p:cNvPicPr>
          <p:nvPr/>
        </p:nvPicPr>
        <p:blipFill>
          <a:blip r:embed="rId4"/>
          <a:stretch>
            <a:fillRect/>
          </a:stretch>
        </p:blipFill>
        <p:spPr>
          <a:xfrm>
            <a:off x="7438730" y="640979"/>
            <a:ext cx="1682747" cy="1077801"/>
          </a:xfrm>
          <a:prstGeom prst="rect">
            <a:avLst/>
          </a:prstGeom>
          <a:ln w="25400">
            <a:solidFill>
              <a:srgbClr val="92D050"/>
            </a:solidFill>
          </a:ln>
          <a:scene3d>
            <a:camera prst="orthographicFront">
              <a:rot lat="1200001" lon="21299994" rev="0"/>
            </a:camera>
            <a:lightRig rig="threePt" dir="t"/>
          </a:scene3d>
        </p:spPr>
      </p:pic>
      <p:pic>
        <p:nvPicPr>
          <p:cNvPr id="9" name="Picture 8">
            <a:extLst>
              <a:ext uri="{FF2B5EF4-FFF2-40B4-BE49-F238E27FC236}">
                <a16:creationId xmlns:a16="http://schemas.microsoft.com/office/drawing/2014/main" id="{A34F0F3C-6A5E-5340-4701-256BFDE6AF5C}"/>
              </a:ext>
            </a:extLst>
          </p:cNvPr>
          <p:cNvPicPr>
            <a:picLocks noChangeAspect="1"/>
          </p:cNvPicPr>
          <p:nvPr/>
        </p:nvPicPr>
        <p:blipFill>
          <a:blip r:embed="rId5"/>
          <a:stretch>
            <a:fillRect/>
          </a:stretch>
        </p:blipFill>
        <p:spPr>
          <a:xfrm>
            <a:off x="7426554" y="1765039"/>
            <a:ext cx="1727792" cy="963846"/>
          </a:xfrm>
          <a:prstGeom prst="rect">
            <a:avLst/>
          </a:prstGeom>
          <a:scene3d>
            <a:camera prst="orthographicFront">
              <a:rot lat="1195310" lon="21278889" rev="21544847"/>
            </a:camera>
            <a:lightRig rig="threePt" dir="t"/>
          </a:scene3d>
        </p:spPr>
      </p:pic>
      <p:pic>
        <p:nvPicPr>
          <p:cNvPr id="10" name="Picture 9">
            <a:extLst>
              <a:ext uri="{FF2B5EF4-FFF2-40B4-BE49-F238E27FC236}">
                <a16:creationId xmlns:a16="http://schemas.microsoft.com/office/drawing/2014/main" id="{1B58D687-0340-6FAE-F366-9C6A820C574B}"/>
              </a:ext>
            </a:extLst>
          </p:cNvPr>
          <p:cNvPicPr>
            <a:picLocks noChangeAspect="1"/>
          </p:cNvPicPr>
          <p:nvPr/>
        </p:nvPicPr>
        <p:blipFill>
          <a:blip r:embed="rId6"/>
          <a:stretch>
            <a:fillRect/>
          </a:stretch>
        </p:blipFill>
        <p:spPr>
          <a:xfrm>
            <a:off x="7438730" y="4129116"/>
            <a:ext cx="1727792" cy="1172092"/>
          </a:xfrm>
          <a:prstGeom prst="rect">
            <a:avLst/>
          </a:prstGeom>
          <a:scene3d>
            <a:camera prst="orthographicFront">
              <a:rot lat="900000" lon="21299997" rev="0"/>
            </a:camera>
            <a:lightRig rig="threePt" dir="t"/>
          </a:scene3d>
        </p:spPr>
      </p:pic>
      <p:sp>
        <p:nvSpPr>
          <p:cNvPr id="6" name="Rectangle 2">
            <a:extLst>
              <a:ext uri="{FF2B5EF4-FFF2-40B4-BE49-F238E27FC236}">
                <a16:creationId xmlns:a16="http://schemas.microsoft.com/office/drawing/2014/main" id="{B58C8B57-BA79-1B06-8D84-07E588B65E58}"/>
              </a:ext>
            </a:extLst>
          </p:cNvPr>
          <p:cNvSpPr txBox="1">
            <a:spLocks noRot="1" noChangeArrowheads="1"/>
          </p:cNvSpPr>
          <p:nvPr/>
        </p:nvSpPr>
        <p:spPr>
          <a:xfrm>
            <a:off x="0" y="176906"/>
            <a:ext cx="9505056" cy="417814"/>
          </a:xfrm>
          <a:prstGeom prst="rect">
            <a:avLst/>
          </a:prstGeom>
          <a:solidFill>
            <a:srgbClr val="808000"/>
          </a:solidFill>
          <a:ln>
            <a:solidFill>
              <a:srgbClr val="808000"/>
            </a:solidFill>
          </a:ln>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a:lstStyle>
          <a:p>
            <a:pPr eaLnBrk="1" hangingPunct="1"/>
            <a:r>
              <a:rPr lang="en-US" altLang="en-US" sz="2200" b="1" kern="0" dirty="0">
                <a:solidFill>
                  <a:schemeClr val="bg1"/>
                </a:solidFill>
              </a:rPr>
              <a:t>Lake Gariep Inter-provincial Development Initiative </a:t>
            </a:r>
            <a:endParaRPr lang="en-ZA" altLang="en-US" sz="2200" b="1" kern="0" dirty="0">
              <a:solidFill>
                <a:schemeClr val="bg1"/>
              </a:solidFill>
            </a:endParaRPr>
          </a:p>
        </p:txBody>
      </p:sp>
      <p:pic>
        <p:nvPicPr>
          <p:cNvPr id="11" name="Picture 10">
            <a:extLst>
              <a:ext uri="{FF2B5EF4-FFF2-40B4-BE49-F238E27FC236}">
                <a16:creationId xmlns:a16="http://schemas.microsoft.com/office/drawing/2014/main" id="{4BE9C53D-88AD-BD02-F821-3AB95372CC12}"/>
              </a:ext>
            </a:extLst>
          </p:cNvPr>
          <p:cNvPicPr>
            <a:picLocks noChangeAspect="1"/>
          </p:cNvPicPr>
          <p:nvPr/>
        </p:nvPicPr>
        <p:blipFill>
          <a:blip r:embed="rId7"/>
          <a:stretch>
            <a:fillRect/>
          </a:stretch>
        </p:blipFill>
        <p:spPr>
          <a:xfrm>
            <a:off x="7438730" y="2728885"/>
            <a:ext cx="1660226" cy="1400231"/>
          </a:xfrm>
          <a:prstGeom prst="rect">
            <a:avLst/>
          </a:prstGeom>
          <a:scene3d>
            <a:camera prst="orthographicFront">
              <a:rot lat="600000" lon="300000" rev="0"/>
            </a:camera>
            <a:lightRig rig="threePt" dir="t"/>
          </a:scene3d>
        </p:spPr>
      </p:pic>
    </p:spTree>
    <p:extLst>
      <p:ext uri="{BB962C8B-B14F-4D97-AF65-F5344CB8AC3E}">
        <p14:creationId xmlns:p14="http://schemas.microsoft.com/office/powerpoint/2010/main" val="271473768"/>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title" idx="4294967295"/>
          </p:nvPr>
        </p:nvSpPr>
        <p:spPr>
          <a:xfrm>
            <a:off x="-469206" y="139954"/>
            <a:ext cx="9613206" cy="404534"/>
          </a:xfrm>
          <a:solidFill>
            <a:srgbClr val="808000"/>
          </a:solidFill>
        </p:spPr>
        <p:txBody>
          <a:bodyPr/>
          <a:lstStyle/>
          <a:p>
            <a:pPr eaLnBrk="1" hangingPunct="1"/>
            <a:r>
              <a:rPr lang="en-US" altLang="en-US" sz="2200" b="1" dirty="0">
                <a:solidFill>
                  <a:schemeClr val="bg1"/>
                </a:solidFill>
              </a:rPr>
              <a:t>Lake Gariep Inter-provincial Development Initiative </a:t>
            </a:r>
            <a:endParaRPr lang="en-ZA" altLang="en-US" sz="2200" b="1" dirty="0">
              <a:solidFill>
                <a:schemeClr val="bg1"/>
              </a:solidFill>
            </a:endParaRPr>
          </a:p>
        </p:txBody>
      </p:sp>
      <p:graphicFrame>
        <p:nvGraphicFramePr>
          <p:cNvPr id="3" name="Table 2">
            <a:extLst>
              <a:ext uri="{FF2B5EF4-FFF2-40B4-BE49-F238E27FC236}">
                <a16:creationId xmlns:a16="http://schemas.microsoft.com/office/drawing/2014/main" id="{D2B0372C-2521-DE9B-4024-3C8956C04C90}"/>
              </a:ext>
            </a:extLst>
          </p:cNvPr>
          <p:cNvGraphicFramePr>
            <a:graphicFrameLocks noGrp="1"/>
          </p:cNvGraphicFramePr>
          <p:nvPr>
            <p:extLst>
              <p:ext uri="{D42A27DB-BD31-4B8C-83A1-F6EECF244321}">
                <p14:modId xmlns:p14="http://schemas.microsoft.com/office/powerpoint/2010/main" val="2855700155"/>
              </p:ext>
            </p:extLst>
          </p:nvPr>
        </p:nvGraphicFramePr>
        <p:xfrm>
          <a:off x="111625" y="692696"/>
          <a:ext cx="8920750" cy="5974080"/>
        </p:xfrm>
        <a:graphic>
          <a:graphicData uri="http://schemas.openxmlformats.org/drawingml/2006/table">
            <a:tbl>
              <a:tblPr firstRow="1" firstCol="1" bandRow="1" bandCol="1">
                <a:tableStyleId>{5C22544A-7EE6-4342-B048-85BDC9FD1C3A}</a:tableStyleId>
              </a:tblPr>
              <a:tblGrid>
                <a:gridCol w="3812303">
                  <a:extLst>
                    <a:ext uri="{9D8B030D-6E8A-4147-A177-3AD203B41FA5}">
                      <a16:colId xmlns:a16="http://schemas.microsoft.com/office/drawing/2014/main" val="2159776555"/>
                    </a:ext>
                  </a:extLst>
                </a:gridCol>
                <a:gridCol w="2376264">
                  <a:extLst>
                    <a:ext uri="{9D8B030D-6E8A-4147-A177-3AD203B41FA5}">
                      <a16:colId xmlns:a16="http://schemas.microsoft.com/office/drawing/2014/main" val="368922916"/>
                    </a:ext>
                  </a:extLst>
                </a:gridCol>
                <a:gridCol w="2732183">
                  <a:extLst>
                    <a:ext uri="{9D8B030D-6E8A-4147-A177-3AD203B41FA5}">
                      <a16:colId xmlns:a16="http://schemas.microsoft.com/office/drawing/2014/main" val="1360028421"/>
                    </a:ext>
                  </a:extLst>
                </a:gridCol>
              </a:tblGrid>
              <a:tr h="208062">
                <a:tc>
                  <a:txBody>
                    <a:bodyPr/>
                    <a:lstStyle/>
                    <a:p>
                      <a:pPr algn="ctr">
                        <a:lnSpc>
                          <a:spcPct val="100000"/>
                        </a:lnSpc>
                        <a:spcBef>
                          <a:spcPts val="0"/>
                        </a:spcBef>
                        <a:spcAft>
                          <a:spcPts val="0"/>
                        </a:spcAft>
                      </a:pPr>
                      <a:r>
                        <a:rPr lang="en-US" sz="1400" b="1"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Activities </a:t>
                      </a:r>
                      <a:endParaRPr lang="en-ZA" sz="1400" b="1"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08000"/>
                    </a:solidFill>
                  </a:tcPr>
                </a:tc>
                <a:tc>
                  <a:txBody>
                    <a:bodyPr/>
                    <a:lstStyle/>
                    <a:p>
                      <a:pPr algn="ctr">
                        <a:lnSpc>
                          <a:spcPct val="100000"/>
                        </a:lnSpc>
                        <a:spcBef>
                          <a:spcPts val="0"/>
                        </a:spcBef>
                        <a:spcAft>
                          <a:spcPts val="0"/>
                        </a:spcAft>
                      </a:pPr>
                      <a:r>
                        <a:rPr lang="en-US" sz="1400" b="1" dirty="0">
                          <a:solidFill>
                            <a:schemeClr val="bg1"/>
                          </a:solidFill>
                          <a:effectLst/>
                          <a:latin typeface="Arial" panose="020B0604020202020204" pitchFamily="34" charset="0"/>
                          <a:cs typeface="Arial" panose="020B0604020202020204" pitchFamily="34" charset="0"/>
                        </a:rPr>
                        <a:t>Responsibility</a:t>
                      </a:r>
                      <a:endParaRPr lang="en-ZA" sz="1400" b="1"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08000"/>
                    </a:solidFill>
                  </a:tcPr>
                </a:tc>
                <a:tc>
                  <a:txBody>
                    <a:bodyPr/>
                    <a:lstStyle/>
                    <a:p>
                      <a:pPr algn="ctr">
                        <a:lnSpc>
                          <a:spcPct val="100000"/>
                        </a:lnSpc>
                        <a:spcBef>
                          <a:spcPts val="0"/>
                        </a:spcBef>
                        <a:spcAft>
                          <a:spcPts val="0"/>
                        </a:spcAft>
                      </a:pPr>
                      <a:r>
                        <a:rPr lang="en-US" sz="1400" b="1" dirty="0">
                          <a:solidFill>
                            <a:schemeClr val="bg1"/>
                          </a:solidFill>
                          <a:effectLst/>
                          <a:latin typeface="Arial" panose="020B0604020202020204" pitchFamily="34" charset="0"/>
                          <a:cs typeface="Arial" panose="020B0604020202020204" pitchFamily="34" charset="0"/>
                        </a:rPr>
                        <a:t>Progress as</a:t>
                      </a:r>
                      <a:r>
                        <a:rPr lang="en-US" sz="1400" b="1" baseline="0" dirty="0">
                          <a:solidFill>
                            <a:schemeClr val="bg1"/>
                          </a:solidFill>
                          <a:effectLst/>
                          <a:latin typeface="Arial" panose="020B0604020202020204" pitchFamily="34" charset="0"/>
                          <a:cs typeface="Arial" panose="020B0604020202020204" pitchFamily="34" charset="0"/>
                        </a:rPr>
                        <a:t> on 01 June 2026</a:t>
                      </a:r>
                      <a:endParaRPr lang="en-ZA" sz="1400" b="1"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08000"/>
                    </a:solidFill>
                  </a:tcPr>
                </a:tc>
                <a:extLst>
                  <a:ext uri="{0D108BD9-81ED-4DB2-BD59-A6C34878D82A}">
                    <a16:rowId xmlns:a16="http://schemas.microsoft.com/office/drawing/2014/main" val="2740518698"/>
                  </a:ext>
                </a:extLst>
              </a:tr>
              <a:tr h="255205">
                <a:tc>
                  <a:txBody>
                    <a:bodyPr/>
                    <a:lstStyle/>
                    <a:p>
                      <a:pPr marL="285750" marR="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Financial assistance for the development of an interprovincial Lake Gariep Development Initiative </a:t>
                      </a:r>
                      <a:r>
                        <a:rPr lang="en-GB" sz="1400" b="1" dirty="0">
                          <a:solidFill>
                            <a:schemeClr val="accent2">
                              <a:lumMod val="50000"/>
                            </a:schemeClr>
                          </a:solidFill>
                          <a:effectLst/>
                          <a:latin typeface="Arial" panose="020B0604020202020204" pitchFamily="34" charset="0"/>
                          <a:ea typeface="Times New Roman" panose="02020603050405020304" pitchFamily="18" charset="0"/>
                          <a:cs typeface="Arial" panose="020B0604020202020204" pitchFamily="34" charset="0"/>
                        </a:rPr>
                        <a:t>Precinct Plan and Business Case</a:t>
                      </a:r>
                      <a:endParaRPr lang="en-GB" sz="14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indent="0" algn="just"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285750" marR="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Establishment of an interprovincial Project </a:t>
                      </a:r>
                      <a:r>
                        <a:rPr lang="en-GB" sz="1400" b="1" dirty="0">
                          <a:solidFill>
                            <a:schemeClr val="accent2">
                              <a:lumMod val="50000"/>
                            </a:schemeClr>
                          </a:solidFill>
                          <a:effectLst/>
                          <a:latin typeface="Arial" panose="020B0604020202020204" pitchFamily="34" charset="0"/>
                          <a:ea typeface="Times New Roman" panose="02020603050405020304" pitchFamily="18" charset="0"/>
                          <a:cs typeface="Arial" panose="020B0604020202020204" pitchFamily="34" charset="0"/>
                        </a:rPr>
                        <a:t>Team</a:t>
                      </a:r>
                      <a:r>
                        <a:rPr lang="en-GB" sz="14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 development of the Precinct </a:t>
                      </a:r>
                      <a:r>
                        <a:rPr lang="en-GB" sz="1400" b="1" dirty="0">
                          <a:solidFill>
                            <a:schemeClr val="accent2">
                              <a:lumMod val="50000"/>
                            </a:schemeClr>
                          </a:solidFill>
                          <a:effectLst/>
                          <a:latin typeface="Arial" panose="020B0604020202020204" pitchFamily="34" charset="0"/>
                          <a:ea typeface="Times New Roman" panose="02020603050405020304" pitchFamily="18" charset="0"/>
                          <a:cs typeface="Arial" panose="020B0604020202020204" pitchFamily="34" charset="0"/>
                        </a:rPr>
                        <a:t>Terms of Reference.</a:t>
                      </a:r>
                      <a:r>
                        <a:rPr lang="en-GB" sz="14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baseline="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Department of Land Reform and Rural  Development</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1" baseline="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baseline="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Involved parties FS/EC/NC OTPs, national DCOG/MISA/SALGA/ FSGLTA/Districts and Local Municipalities </a:t>
                      </a:r>
                      <a:endParaRPr lang="en-US" sz="14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ZA" sz="1400" b="1" baseline="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Approved </a:t>
                      </a:r>
                    </a:p>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ZA" sz="1400" b="1" baseline="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ZA" sz="1400" b="1" baseline="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Project Team appointed</a:t>
                      </a:r>
                    </a:p>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ZA" sz="1400" b="1" baseline="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Bid specification Committee appointed (28 July 2026) Request for Quotation to be completed in September 2026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66923897"/>
                  </a:ext>
                </a:extLst>
              </a:tr>
              <a:tr h="255205">
                <a:tc>
                  <a:txBody>
                    <a:bodyPr/>
                    <a:lstStyle/>
                    <a:p>
                      <a:pPr marL="285750" marR="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Funding to conduct a </a:t>
                      </a:r>
                      <a:r>
                        <a:rPr lang="en-GB" sz="1400" b="1" dirty="0">
                          <a:solidFill>
                            <a:schemeClr val="accent2">
                              <a:lumMod val="50000"/>
                            </a:schemeClr>
                          </a:solidFill>
                          <a:effectLst/>
                          <a:latin typeface="Arial" panose="020B0604020202020204" pitchFamily="34" charset="0"/>
                          <a:ea typeface="Times New Roman" panose="02020603050405020304" pitchFamily="18" charset="0"/>
                          <a:cs typeface="Arial" panose="020B0604020202020204" pitchFamily="34" charset="0"/>
                        </a:rPr>
                        <a:t>prefeasibility study </a:t>
                      </a:r>
                      <a:r>
                        <a:rPr lang="en-GB" sz="14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from the Lake Gariep development initiative </a:t>
                      </a:r>
                      <a:endParaRPr lang="en-ZA" sz="14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0000"/>
                        </a:lnSpc>
                        <a:spcAft>
                          <a:spcPts val="0"/>
                        </a:spcAft>
                      </a:pPr>
                      <a:r>
                        <a:rPr lang="en-US" sz="14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Small Enterprise Development Funding Agency  and Eastern Cape Tourism Board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285750" marR="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Still awaiting formal feedback  from SEDFA </a:t>
                      </a:r>
                      <a:endParaRPr lang="en-ZA" sz="14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88668101"/>
                  </a:ext>
                </a:extLst>
              </a:tr>
              <a:tr h="844785">
                <a:tc>
                  <a:txBody>
                    <a:bodyPr/>
                    <a:lstStyle/>
                    <a:p>
                      <a:pPr marL="285750" marR="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Submission of </a:t>
                      </a:r>
                      <a:r>
                        <a:rPr lang="en-GB" sz="1400" b="1" dirty="0">
                          <a:solidFill>
                            <a:schemeClr val="accent2">
                              <a:lumMod val="50000"/>
                            </a:schemeClr>
                          </a:solidFill>
                          <a:effectLst/>
                          <a:latin typeface="Arial" panose="020B0604020202020204" pitchFamily="34" charset="0"/>
                          <a:ea typeface="Times New Roman" panose="02020603050405020304" pitchFamily="18" charset="0"/>
                          <a:cs typeface="Arial" panose="020B0604020202020204" pitchFamily="34" charset="0"/>
                        </a:rPr>
                        <a:t>letters of support for </a:t>
                      </a:r>
                      <a:r>
                        <a:rPr lang="en-GB" sz="14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the development of the interprovincial Lake Gariep </a:t>
                      </a:r>
                      <a:r>
                        <a:rPr lang="en-GB" sz="1400" b="1" dirty="0">
                          <a:solidFill>
                            <a:schemeClr val="accent2">
                              <a:lumMod val="50000"/>
                            </a:schemeClr>
                          </a:solidFill>
                          <a:effectLst/>
                          <a:latin typeface="Arial" panose="020B0604020202020204" pitchFamily="34" charset="0"/>
                          <a:ea typeface="Times New Roman" panose="02020603050405020304" pitchFamily="18" charset="0"/>
                          <a:cs typeface="Arial" panose="020B0604020202020204" pitchFamily="34" charset="0"/>
                        </a:rPr>
                        <a:t>Precinct Plan and Business Case </a:t>
                      </a:r>
                      <a:endParaRPr lang="en-ZA" sz="14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0000"/>
                        </a:lnSpc>
                        <a:spcBef>
                          <a:spcPts val="0"/>
                        </a:spcBef>
                        <a:spcAft>
                          <a:spcPts val="0"/>
                        </a:spcAft>
                      </a:pPr>
                      <a:r>
                        <a:rPr lang="en-GB" sz="14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All local municipality adjacent to the Lake Gariep Development  </a:t>
                      </a:r>
                      <a:endParaRPr lang="en-ZA" sz="14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285750" marR="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ZA" sz="1400" b="1" baseline="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All letters submitted</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97934537"/>
                  </a:ext>
                </a:extLst>
              </a:tr>
              <a:tr h="0">
                <a:tc>
                  <a:txBody>
                    <a:bodyPr/>
                    <a:lstStyle/>
                    <a:p>
                      <a:pPr marL="285750" marR="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Private and public land availability and ownership around Lake Gariep </a:t>
                      </a:r>
                      <a:endParaRPr lang="en-ZA" sz="14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0000"/>
                        </a:lnSpc>
                        <a:spcBef>
                          <a:spcPts val="0"/>
                        </a:spcBef>
                        <a:spcAft>
                          <a:spcPts val="0"/>
                        </a:spcAft>
                      </a:pPr>
                      <a:r>
                        <a:rPr lang="en-US" sz="1400" b="1" baseline="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National Departments, Provincial Department and Municipalities </a:t>
                      </a:r>
                      <a:endParaRPr lang="en-ZA" sz="14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1450" marR="0" indent="-1714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b="1" baseline="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171450" marR="0" indent="-1714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ZA" sz="1400" b="1" baseline="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Ongoing </a:t>
                      </a:r>
                    </a:p>
                    <a:p>
                      <a:pPr marL="285750" marR="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ZA" sz="1400" b="1" baseline="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7789248"/>
                  </a:ext>
                </a:extLst>
              </a:tr>
              <a:tr h="0">
                <a:tc>
                  <a:txBody>
                    <a:bodyPr/>
                    <a:lstStyle/>
                    <a:p>
                      <a:pPr marL="285750" marR="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ZA" sz="1400" b="1" dirty="0">
                          <a:solidFill>
                            <a:schemeClr val="accent2">
                              <a:lumMod val="50000"/>
                            </a:schemeClr>
                          </a:solidFill>
                          <a:effectLst/>
                          <a:latin typeface="Arial" panose="020B0604020202020204" pitchFamily="34" charset="0"/>
                          <a:ea typeface="Times New Roman" panose="02020603050405020304" pitchFamily="18" charset="0"/>
                          <a:cs typeface="Arial" panose="020B0604020202020204" pitchFamily="34" charset="0"/>
                        </a:rPr>
                        <a:t>Memorandum of Agreement/Interprovincial Protocol </a:t>
                      </a:r>
                      <a:r>
                        <a:rPr lang="en-ZA" sz="14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 between the FS/EC/NC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0000"/>
                        </a:lnSpc>
                        <a:spcAft>
                          <a:spcPts val="0"/>
                        </a:spcAft>
                      </a:pPr>
                      <a:r>
                        <a:rPr lang="en-US" sz="1400" b="1" baseline="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FS/EC/NC Office of the Premier: Legal Services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1450" marR="0" indent="-1714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ZA" sz="1400" b="1" baseline="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Completed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49149225"/>
                  </a:ext>
                </a:extLst>
              </a:tr>
              <a:tr h="844785">
                <a:tc>
                  <a:txBody>
                    <a:bodyPr/>
                    <a:lstStyle/>
                    <a:p>
                      <a:pPr marL="285750" marR="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The development of the </a:t>
                      </a:r>
                      <a:r>
                        <a:rPr lang="en-GB" sz="1400" b="1" dirty="0">
                          <a:solidFill>
                            <a:schemeClr val="accent2">
                              <a:lumMod val="50000"/>
                            </a:schemeClr>
                          </a:solidFill>
                          <a:effectLst/>
                          <a:latin typeface="Arial" panose="020B0604020202020204" pitchFamily="34" charset="0"/>
                          <a:ea typeface="Times New Roman" panose="02020603050405020304" pitchFamily="18" charset="0"/>
                          <a:cs typeface="Arial" panose="020B0604020202020204" pitchFamily="34" charset="0"/>
                        </a:rPr>
                        <a:t>Communication strategy </a:t>
                      </a:r>
                      <a:r>
                        <a:rPr lang="en-GB" sz="14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and preparation of the launch of the interprovincial Lake Gariep Development Initiative by the FS/EC/NC</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baseline="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FS/EC/NC OTPs  Communication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285750" marR="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Ongoing </a:t>
                      </a:r>
                      <a:endParaRPr lang="en-ZA" sz="14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57635176"/>
                  </a:ext>
                </a:extLst>
              </a:tr>
            </a:tbl>
          </a:graphicData>
        </a:graphic>
      </p:graphicFrame>
    </p:spTree>
    <p:extLst>
      <p:ext uri="{BB962C8B-B14F-4D97-AF65-F5344CB8AC3E}">
        <p14:creationId xmlns:p14="http://schemas.microsoft.com/office/powerpoint/2010/main" val="3709748809"/>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3" name="Rectangle 2"/>
          <p:cNvSpPr>
            <a:spLocks noGrp="1" noChangeArrowheads="1"/>
          </p:cNvSpPr>
          <p:nvPr>
            <p:ph type="title" idx="4294967295"/>
          </p:nvPr>
        </p:nvSpPr>
        <p:spPr>
          <a:xfrm>
            <a:off x="1" y="1916113"/>
            <a:ext cx="7715250" cy="3013075"/>
          </a:xfrm>
          <a:solidFill>
            <a:srgbClr val="808000"/>
          </a:solidFill>
        </p:spPr>
        <p:txBody>
          <a:bodyPr/>
          <a:lstStyle/>
          <a:p>
            <a:pPr eaLnBrk="1" hangingPunct="1"/>
            <a:r>
              <a:rPr lang="en-US" altLang="en-US" sz="2800" b="1" dirty="0">
                <a:solidFill>
                  <a:schemeClr val="bg1"/>
                </a:solidFill>
              </a:rPr>
              <a:t>Thanks</a:t>
            </a:r>
          </a:p>
        </p:txBody>
      </p:sp>
      <p:pic>
        <p:nvPicPr>
          <p:cNvPr id="5" name="Picture 4"/>
          <p:cNvPicPr>
            <a:picLocks noChangeAspect="1"/>
          </p:cNvPicPr>
          <p:nvPr/>
        </p:nvPicPr>
        <p:blipFill>
          <a:blip r:embed="rId2"/>
          <a:stretch>
            <a:fillRect/>
          </a:stretch>
        </p:blipFill>
        <p:spPr>
          <a:xfrm>
            <a:off x="4644008" y="260648"/>
            <a:ext cx="4471063" cy="6336704"/>
          </a:xfrm>
          <a:prstGeom prst="rect">
            <a:avLst/>
          </a:prstGeom>
        </p:spPr>
      </p:pic>
    </p:spTree>
  </p:cSld>
  <p:clrMapOvr>
    <a:masterClrMapping/>
  </p:clrMapOvr>
  <p:transition spd="med"/>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41275" cap="flat" cmpd="sng" algn="ctr">
          <a:solidFill>
            <a:schemeClr val="tx1"/>
          </a:solidFill>
          <a:prstDash val="solid"/>
          <a:round/>
          <a:headEnd type="none" w="med" len="med"/>
          <a:tailEnd type="none" w="med" len="med"/>
        </a:ln>
        <a:effectLst/>
      </a:spPr>
      <a:bodyPr vert="horz" wrap="square" lIns="90000" tIns="46800" rIns="90000" bIns="468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41275" cap="flat" cmpd="sng" algn="ctr">
          <a:solidFill>
            <a:schemeClr val="tx1"/>
          </a:solidFill>
          <a:prstDash val="solid"/>
          <a:round/>
          <a:headEnd type="none" w="med" len="med"/>
          <a:tailEnd type="none" w="med" len="med"/>
        </a:ln>
        <a:effectLst/>
      </a:spPr>
      <a:bodyPr vert="horz" wrap="square" lIns="90000" tIns="46800" rIns="90000" bIns="468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14713</TotalTime>
  <Words>1192</Words>
  <Application>Microsoft Office PowerPoint</Application>
  <PresentationFormat>On-screen Show (4:3)</PresentationFormat>
  <Paragraphs>97</Paragraphs>
  <Slides>8</Slides>
  <Notes>4</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8</vt:i4>
      </vt:variant>
    </vt:vector>
  </HeadingPairs>
  <TitlesOfParts>
    <vt:vector size="10" baseType="lpstr">
      <vt:lpstr>Arial</vt:lpstr>
      <vt:lpstr>Default Design</vt:lpstr>
      <vt:lpstr>PowerPoint Presentation</vt:lpstr>
      <vt:lpstr>PowerPoint Presentation</vt:lpstr>
      <vt:lpstr>Gariep Dam: A Development Perspective </vt:lpstr>
      <vt:lpstr>Gariep Dam: A Development Perspective </vt:lpstr>
      <vt:lpstr>PowerPoint Presentation</vt:lpstr>
      <vt:lpstr>PowerPoint Presentation</vt:lpstr>
      <vt:lpstr>Lake Gariep Inter-provincial Development Initiative </vt:lpstr>
      <vt:lpstr>Thanks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  of the process of developing 2008/09 Cluster POAs</dc:title>
  <dc:creator>User1</dc:creator>
  <cp:lastModifiedBy>Mafole Mokalobe</cp:lastModifiedBy>
  <cp:revision>5240</cp:revision>
  <cp:lastPrinted>2013-12-03T08:16:26Z</cp:lastPrinted>
  <dcterms:created xsi:type="dcterms:W3CDTF">2008-03-04T08:59:20Z</dcterms:created>
  <dcterms:modified xsi:type="dcterms:W3CDTF">2026-09-08T23:13:44Z</dcterms:modified>
</cp:coreProperties>
</file>